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s/slide1.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5.xml" ContentType="application/vnd.openxmlformats-officedocument.presentationml.slide+xml"/>
  <Override PartName="/ppt/slides/slide22.xml" ContentType="application/vnd.openxmlformats-officedocument.presentationml.slide+xml"/>
  <Override PartName="/ppt/slides/slide27.xml" ContentType="application/vnd.openxmlformats-officedocument.presentationml.slide+xml"/>
  <Override PartName="/ppt/slides/slide37.xml" ContentType="application/vnd.openxmlformats-officedocument.presentationml.slide+xml"/>
  <Override PartName="/ppt/slides/slide26.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36.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41.xml" ContentType="application/vnd.openxmlformats-officedocument.presentationml.slide+xml"/>
  <Override PartName="/ppt/slides/slide38.xml" ContentType="application/vnd.openxmlformats-officedocument.presentationml.slide+xml"/>
  <Override PartName="/ppt/slides/slide43.xml" ContentType="application/vnd.openxmlformats-officedocument.presentationml.slide+xml"/>
  <Override PartName="/ppt/slides/slide42.xml" ContentType="application/vnd.openxmlformats-officedocument.presentationml.slide+xml"/>
  <Override PartName="/ppt/slides/slide29.xml" ContentType="application/vnd.openxmlformats-officedocument.presentationml.slide+xml"/>
  <Override PartName="/ppt/slides/slide50.xml" ContentType="application/vnd.openxmlformats-officedocument.presentationml.slide+xml"/>
  <Override PartName="/ppt/slides/slide49.xml" ContentType="application/vnd.openxmlformats-officedocument.presentationml.slide+xml"/>
  <Override PartName="/ppt/slides/slide28.xml" ContentType="application/vnd.openxmlformats-officedocument.presentationml.slide+xml"/>
  <Override PartName="/ppt/slides/slide47.xml" ContentType="application/vnd.openxmlformats-officedocument.presentationml.slide+xml"/>
  <Override PartName="/ppt/slides/slide44.xml" ContentType="application/vnd.openxmlformats-officedocument.presentationml.slide+xml"/>
  <Override PartName="/ppt/slides/slide48.xml" ContentType="application/vnd.openxmlformats-officedocument.presentationml.slide+xml"/>
  <Override PartName="/ppt/slides/slide46.xml" ContentType="application/vnd.openxmlformats-officedocument.presentationml.slide+xml"/>
  <Override PartName="/ppt/slides/slide45.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0.xml" ContentType="application/vnd.openxmlformats-officedocument.presentationml.notes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notesSlides/notesSlide1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notesSlides/notesSlide1.xml" ContentType="application/vnd.openxmlformats-officedocument.presentationml.notesSlide+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notesSlides/notesSlide21.xml" ContentType="application/vnd.openxmlformats-officedocument.presentationml.notesSlide+xml"/>
  <Override PartName="/ppt/notesSlides/notesSlide16.xml" ContentType="application/vnd.openxmlformats-officedocument.presentationml.notesSlide+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40.xml" ContentType="application/vnd.openxmlformats-officedocument.presentationml.notesSlide+xml"/>
  <Override PartName="/ppt/notesSlides/notesSlide39.xml" ContentType="application/vnd.openxmlformats-officedocument.presentationml.notesSlide+xml"/>
  <Override PartName="/ppt/notesSlides/notesSlide38.xml" ContentType="application/vnd.openxmlformats-officedocument.presentationml.notesSlide+xml"/>
  <Override PartName="/ppt/notesSlides/notesSlide37.xml" ContentType="application/vnd.openxmlformats-officedocument.presentationml.notesSlide+xml"/>
  <Override PartName="/ppt/notesSlides/notesSlide36.xml" ContentType="application/vnd.openxmlformats-officedocument.presentationml.notesSlide+xml"/>
  <Override PartName="/ppt/notesSlides/notesSlide35.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50.xml" ContentType="application/vnd.openxmlformats-officedocument.presentationml.notesSlide+xml"/>
  <Override PartName="/ppt/notesSlides/notesSlide49.xml" ContentType="application/vnd.openxmlformats-officedocument.presentationml.notesSlide+xml"/>
  <Override PartName="/ppt/notesSlides/notesSlide48.xml" ContentType="application/vnd.openxmlformats-officedocument.presentationml.notesSlide+xml"/>
  <Override PartName="/ppt/notesSlides/notesSlide47.xml" ContentType="application/vnd.openxmlformats-officedocument.presentationml.notesSlide+xml"/>
  <Override PartName="/ppt/notesSlides/notesSlide46.xml" ContentType="application/vnd.openxmlformats-officedocument.presentationml.notesSlide+xml"/>
  <Override PartName="/ppt/notesSlides/notesSlide45.xml" ContentType="application/vnd.openxmlformats-officedocument.presentationml.notesSlide+xml"/>
  <Override PartName="/ppt/notesSlides/notesSlide34.xml" ContentType="application/vnd.openxmlformats-officedocument.presentationml.notesSlide+xml"/>
  <Override PartName="/ppt/notesSlides/notesSlide22.xml" ContentType="application/vnd.openxmlformats-officedocument.presentationml.notesSlide+xml"/>
  <Override PartName="/ppt/notesSlides/notesSlide32.xml" ContentType="application/vnd.openxmlformats-officedocument.presentationml.notesSlide+xml"/>
  <Override PartName="/ppt/notesSlides/notesSlide27.xml" ContentType="application/vnd.openxmlformats-officedocument.presentationml.notesSlide+xml"/>
  <Override PartName="/ppt/notesSlides/notesSlide26.xml" ContentType="application/vnd.openxmlformats-officedocument.presentationml.notesSlide+xml"/>
  <Override PartName="/ppt/notesSlides/notesSlide25.xml" ContentType="application/vnd.openxmlformats-officedocument.presentationml.notesSlide+xml"/>
  <Override PartName="/ppt/notesSlides/notesSlide24.xml" ContentType="application/vnd.openxmlformats-officedocument.presentationml.notesSlide+xml"/>
  <Override PartName="/ppt/notesSlides/notesSlide28.xml" ContentType="application/vnd.openxmlformats-officedocument.presentationml.notesSlide+xml"/>
  <Override PartName="/ppt/notesSlides/notesSlide33.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custom.xml" ContentType="application/vnd.openxmlformats-officedocument.custom-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857" r:id="rId1"/>
  </p:sldMasterIdLst>
  <p:notesMasterIdLst>
    <p:notesMasterId r:id="rId52"/>
  </p:notesMasterIdLst>
  <p:handoutMasterIdLst>
    <p:handoutMasterId r:id="rId53"/>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306" r:id="rId37"/>
    <p:sldId id="292" r:id="rId38"/>
    <p:sldId id="293" r:id="rId39"/>
    <p:sldId id="294" r:id="rId40"/>
    <p:sldId id="307" r:id="rId41"/>
    <p:sldId id="296" r:id="rId42"/>
    <p:sldId id="297" r:id="rId43"/>
    <p:sldId id="298" r:id="rId44"/>
    <p:sldId id="299" r:id="rId45"/>
    <p:sldId id="300" r:id="rId46"/>
    <p:sldId id="301" r:id="rId47"/>
    <p:sldId id="302" r:id="rId48"/>
    <p:sldId id="303" r:id="rId49"/>
    <p:sldId id="304" r:id="rId50"/>
    <p:sldId id="305" r:id="rId51"/>
  </p:sldIdLst>
  <p:sldSz cx="12192000" cy="6858000"/>
  <p:notesSz cx="6797675" cy="9926638"/>
  <p:embeddedFontLst>
    <p:embeddedFont>
      <p:font typeface="方正兰亭黑简体" panose="02000000000000000000" pitchFamily="2" charset="-122"/>
      <p:regular r:id="rId54"/>
    </p:embeddedFont>
    <p:embeddedFont>
      <p:font typeface="Huawei Sans" panose="020C0503030203020204" pitchFamily="34" charset="0"/>
      <p:regular r:id="rId55"/>
      <p:bold r:id="rId56"/>
    </p:embeddedFont>
    <p:embeddedFont>
      <p:font typeface="微软雅黑" panose="020B0503020204020204" pitchFamily="34" charset="-122"/>
      <p:regular r:id="rId57"/>
      <p:bold r:id="rId58"/>
    </p:embeddedFont>
  </p:embeddedFontLst>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39"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1515"/>
    <a:srgbClr val="C7000B"/>
    <a:srgbClr val="575756"/>
    <a:srgbClr val="FFFFFF"/>
    <a:srgbClr val="DD4654"/>
    <a:srgbClr val="F3D2D5"/>
    <a:srgbClr val="E6A8AD"/>
    <a:srgbClr val="E57B84"/>
    <a:srgbClr val="E57984"/>
    <a:srgbClr val="BF000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484" autoAdjust="0"/>
    <p:restoredTop sz="80114" autoAdjust="0"/>
  </p:normalViewPr>
  <p:slideViewPr>
    <p:cSldViewPr snapToGrid="0" snapToObjects="1">
      <p:cViewPr varScale="1">
        <p:scale>
          <a:sx n="59" d="100"/>
          <a:sy n="59" d="100"/>
        </p:scale>
        <p:origin x="462" y="7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75" d="100"/>
          <a:sy n="75" d="100"/>
        </p:scale>
        <p:origin x="2442" y="54"/>
      </p:cViewPr>
      <p:guideLst>
        <p:guide orient="horz"/>
        <p:guide pos="2139"/>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font" Target="fonts/font2.fntdata"/><Relationship Id="rId63" Type="http://schemas.openxmlformats.org/officeDocument/2006/relationships/customXml" Target="../customXml/item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8" Type="http://schemas.openxmlformats.org/officeDocument/2006/relationships/font" Target="fonts/font5.fntdata"/><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3.fntdata"/><Relationship Id="rId64" Type="http://schemas.openxmlformats.org/officeDocument/2006/relationships/customXml" Target="../customXml/item2.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1.fntdata"/><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4.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60" Type="http://schemas.openxmlformats.org/officeDocument/2006/relationships/viewProps" Target="viewProps.xml"/><Relationship Id="rId65"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8/26/2020</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54896" y="766800"/>
            <a:ext cx="5932800" cy="3337748"/>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454896" y="4603008"/>
            <a:ext cx="5932800" cy="510840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guide id="6" pos="4021" userDrawn="1">
          <p15:clr>
            <a:srgbClr val="F26B43"/>
          </p15:clr>
        </p15:guide>
        <p15:guide id="7" pos="279" userDrawn="1">
          <p15:clr>
            <a:srgbClr val="F26B43"/>
          </p15:clr>
        </p15:guide>
        <p15:guide id="8" pos="2139"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40158829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780308"/>
            <a:ext cx="5932800" cy="5518892"/>
          </a:xfrm>
        </p:spPr>
        <p:txBody>
          <a:bodyPr/>
          <a:lstStyle/>
          <a:p>
            <a:pPr lvl="0"/>
            <a:r>
              <a:rPr lang="en-US" altLang="zh-CN" dirty="0" smtClean="0"/>
              <a:t>Port state transition:</a:t>
            </a:r>
          </a:p>
          <a:p>
            <a:pPr marL="588600" lvl="1" indent="-228600">
              <a:buFont typeface="+mj-lt"/>
              <a:buAutoNum type="arabicPeriod"/>
            </a:pPr>
            <a:r>
              <a:rPr lang="en-US" altLang="zh-CN" dirty="0" smtClean="0"/>
              <a:t>When an STP switch port is initially started, it changes from the Disabled state to the Blocking state. In the Blocking state, the port only receives and analyzes BPDUs, but does not send BPDUs.</a:t>
            </a:r>
          </a:p>
          <a:p>
            <a:pPr marL="588600" lvl="1" indent="-228600">
              <a:buFont typeface="+mj-lt"/>
              <a:buAutoNum type="arabicPeriod"/>
            </a:pPr>
            <a:r>
              <a:rPr lang="en-US" altLang="zh-CN" dirty="0" smtClean="0"/>
              <a:t>During the entire process, a port enters the Disabled state once it is shut down or a link fault occurs.</a:t>
            </a:r>
          </a:p>
          <a:p>
            <a:pPr marL="588600" lvl="1" indent="-228600">
              <a:buFont typeface="+mj-lt"/>
              <a:buAutoNum type="arabicPeriod"/>
            </a:pPr>
            <a:r>
              <a:rPr lang="en-US" dirty="0" smtClean="0"/>
              <a:t>If the port is selected as the root port or designated port, the port enters the Listening state. In this state, the port receives and sends BPDUs. This state lasts for an interval of the Forward Delay timer (15s by default), which prevents temporary loops. Temporary loops may occur on the network because the calculation processes of the STP trees are not synchronized.</a:t>
            </a:r>
            <a:endParaRPr lang="en-US" altLang="zh-CN" dirty="0" smtClean="0"/>
          </a:p>
          <a:p>
            <a:pPr marL="588600" lvl="1" indent="-228600">
              <a:buFont typeface="+mj-lt"/>
              <a:buAutoNum type="arabicPeriod"/>
            </a:pPr>
            <a:r>
              <a:rPr lang="en-US" dirty="0" smtClean="0"/>
              <a:t>If a port is determined as a non-root port or a non-designated port during port state transition, the port immediately returns to the Blocking state.</a:t>
            </a:r>
          </a:p>
          <a:p>
            <a:pPr marL="588600" lvl="1" indent="-228600">
              <a:buFont typeface="+mj-lt"/>
              <a:buAutoNum type="arabicPeriod"/>
            </a:pPr>
            <a:r>
              <a:rPr lang="en-US" dirty="0" smtClean="0"/>
              <a:t>If the port does not return to the Disabled state due to an exception, the port enters the Learning state. In this case, the port can receive and send BPDUs and start to construct a MAC address table to prepare for forwarding user data frames. This state lasts for an interval of the Forward Delay timer. This prevents a large number of user data frames from being flooded before the MAC address table of the switch is established.</a:t>
            </a:r>
            <a:endParaRPr lang="en-US" altLang="zh-CN" dirty="0" smtClean="0"/>
          </a:p>
          <a:p>
            <a:pPr marL="588600" lvl="1" indent="-228600">
              <a:buFont typeface="+mj-lt"/>
              <a:buAutoNum type="arabicPeriod"/>
            </a:pPr>
            <a:r>
              <a:rPr lang="en-US" dirty="0" smtClean="0"/>
              <a:t>Finally, the port enters the Forwarding state and starts to forward user data frames.</a:t>
            </a:r>
            <a:endParaRPr lang="en-US" altLang="zh-CN" dirty="0" smtClean="0"/>
          </a:p>
          <a:p>
            <a:endParaRPr lang="en-US" altLang="zh-CN" dirty="0" smtClean="0"/>
          </a:p>
          <a:p>
            <a:endParaRPr lang="en-US" altLang="zh-CN" dirty="0"/>
          </a:p>
        </p:txBody>
      </p:sp>
    </p:spTree>
    <p:extLst>
      <p:ext uri="{BB962C8B-B14F-4D97-AF65-F5344CB8AC3E}">
        <p14:creationId xmlns:p14="http://schemas.microsoft.com/office/powerpoint/2010/main" val="10447413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219993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818181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14000"/>
              </a:lnSpc>
            </a:pPr>
            <a:r>
              <a:rPr lang="en-US" dirty="0" smtClean="0"/>
              <a:t>Direct link fault:</a:t>
            </a:r>
            <a:endParaRPr lang="en-US" altLang="zh-CN" dirty="0" smtClean="0"/>
          </a:p>
          <a:p>
            <a:pPr lvl="1">
              <a:lnSpc>
                <a:spcPct val="114000"/>
              </a:lnSpc>
            </a:pPr>
            <a:r>
              <a:rPr lang="en-US" dirty="0" smtClean="0"/>
              <a:t>There are two links between two switches. One is the active link and the other is the standby link.</a:t>
            </a:r>
          </a:p>
          <a:p>
            <a:pPr lvl="1">
              <a:lnSpc>
                <a:spcPct val="114000"/>
              </a:lnSpc>
            </a:pPr>
            <a:r>
              <a:rPr lang="en-US" dirty="0" smtClean="0"/>
              <a:t>When the network is stable, SW2 detects that the link of the root port is faulty. The blocked port starts the port state transition and finally enters the Forwarding state to forward user traffic.</a:t>
            </a:r>
            <a:endParaRPr lang="en-US" altLang="zh-CN" dirty="0" smtClean="0"/>
          </a:p>
          <a:p>
            <a:pPr lvl="0">
              <a:lnSpc>
                <a:spcPct val="114000"/>
              </a:lnSpc>
            </a:pPr>
            <a:r>
              <a:rPr lang="en-US" dirty="0" smtClean="0"/>
              <a:t>Indirect link fault:</a:t>
            </a:r>
            <a:endParaRPr lang="en-US" altLang="zh-CN" dirty="0" smtClean="0"/>
          </a:p>
          <a:p>
            <a:pPr lvl="1">
              <a:lnSpc>
                <a:spcPct val="114000"/>
              </a:lnSpc>
            </a:pPr>
            <a:r>
              <a:rPr lang="en-US" dirty="0" smtClean="0"/>
              <a:t>When the network is normal, the blocked port of SW3 periodically receives BPDUs from the root bridge.</a:t>
            </a:r>
          </a:p>
          <a:p>
            <a:pPr lvl="1">
              <a:lnSpc>
                <a:spcPct val="114000"/>
              </a:lnSpc>
            </a:pPr>
            <a:r>
              <a:rPr lang="en-US" dirty="0" smtClean="0"/>
              <a:t>When the link between SW1 and SW2 is faulty, SW2 can detect the fault immediately. In this case, SW2 considers itself as the new root bridge and sends its own configuration BPDU to SW3. The root bridge ID is its own bridge ID.</a:t>
            </a:r>
          </a:p>
          <a:p>
            <a:pPr lvl="1">
              <a:lnSpc>
                <a:spcPct val="114000"/>
              </a:lnSpc>
            </a:pPr>
            <a:r>
              <a:rPr lang="en-US" dirty="0" smtClean="0"/>
              <a:t>The blocked port on SW3 receives the configuration BPDU, but the configuration BPDU is inferior to the configuration BPDU buffered on the port. Therefore, SW3 ignores the configuration BPDU.</a:t>
            </a:r>
          </a:p>
          <a:p>
            <a:pPr lvl="1">
              <a:lnSpc>
                <a:spcPct val="114000"/>
              </a:lnSpc>
            </a:pPr>
            <a:r>
              <a:rPr lang="en-US" dirty="0" smtClean="0"/>
              <a:t>When the Max Age timer expires, the configuration BPDUs buffered on SW3 age and SW3 starts to send configuration BPDUs to SW2. The configuration BPDUs are triggered by the configuration BPDUs sent by the root bridge SW1. The value of the root bridge ID field in the configuration BPDUs is the bridge ID of SW1.</a:t>
            </a:r>
          </a:p>
          <a:p>
            <a:pPr lvl="1">
              <a:lnSpc>
                <a:spcPct val="114000"/>
              </a:lnSpc>
            </a:pPr>
            <a:r>
              <a:rPr lang="en-US" dirty="0" smtClean="0"/>
              <a:t>After SW2 receives the configuration BPDU, it parses the BPDU and determines that SW1 is the root bridge. Therefore, SW2 changes the port connected to SW3 to the root port.</a:t>
            </a:r>
            <a:endParaRPr lang="en-US" altLang="zh-CN" dirty="0" smtClean="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6879795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4603008"/>
            <a:ext cx="5932800" cy="5323630"/>
          </a:xfrm>
        </p:spPr>
        <p:txBody>
          <a:bodyPr/>
          <a:lstStyle/>
          <a:p>
            <a:pPr>
              <a:lnSpc>
                <a:spcPct val="120000"/>
              </a:lnSpc>
            </a:pPr>
            <a:r>
              <a:rPr lang="en-US" dirty="0" smtClean="0"/>
              <a:t>STP processing when the topology changes:</a:t>
            </a:r>
            <a:endParaRPr lang="en-US" altLang="zh-CN" dirty="0" smtClean="0"/>
          </a:p>
          <a:p>
            <a:pPr lvl="1">
              <a:lnSpc>
                <a:spcPct val="120000"/>
              </a:lnSpc>
            </a:pPr>
            <a:r>
              <a:rPr lang="en-US" dirty="0" smtClean="0"/>
              <a:t>When a switch detects a topology change, it notifies the root bridge of the spanning tree. The root bridge then floods the topology change information to the entire network.</a:t>
            </a:r>
            <a:endParaRPr lang="en-US" altLang="zh-CN" dirty="0" smtClean="0"/>
          </a:p>
          <a:p>
            <a:pPr lvl="1">
              <a:lnSpc>
                <a:spcPct val="120000"/>
              </a:lnSpc>
            </a:pPr>
            <a:r>
              <a:rPr lang="en-US" dirty="0" smtClean="0"/>
              <a:t>Topology change process:</a:t>
            </a:r>
            <a:endParaRPr lang="en-US" altLang="zh-CN" dirty="0" smtClean="0"/>
          </a:p>
          <a:p>
            <a:pPr lvl="2">
              <a:lnSpc>
                <a:spcPct val="120000"/>
              </a:lnSpc>
            </a:pPr>
            <a:r>
              <a:rPr lang="en-US" dirty="0" smtClean="0"/>
              <a:t>If a switch is added to the network and the working topology changes, the switch at the change point can directly detect the change through the port status, but other switches cannot directly detect the change.</a:t>
            </a:r>
          </a:p>
          <a:p>
            <a:pPr lvl="2">
              <a:lnSpc>
                <a:spcPct val="120000"/>
              </a:lnSpc>
            </a:pPr>
            <a:r>
              <a:rPr lang="en-US" dirty="0" smtClean="0"/>
              <a:t>The switch at the change point continuously sends TCN BPDUs to the uplink device through the root port at an interval of Hello time (2s by default) until it receives the configuration BPDUs with the TCA bit set to 1 from the uplink switch. The TCA bit is set to 1 to instruct the downlink device to stop sending TCN BPDUs.</a:t>
            </a:r>
          </a:p>
          <a:p>
            <a:pPr lvl="2">
              <a:lnSpc>
                <a:spcPct val="120000"/>
              </a:lnSpc>
            </a:pPr>
            <a:r>
              <a:rPr lang="en-US" dirty="0" smtClean="0"/>
              <a:t>After receiving a TCN BPDU, the uplink switch replies with a configuration BPDU with the TCA bit set to 1 through the designated port and sends TCN BPDUs to the up</a:t>
            </a:r>
            <a:r>
              <a:rPr lang="en-US" altLang="zh-CN" dirty="0" smtClean="0"/>
              <a:t>link</a:t>
            </a:r>
            <a:r>
              <a:rPr lang="en-US" dirty="0" smtClean="0"/>
              <a:t> switch through the root port at an interval of Hello time.</a:t>
            </a:r>
          </a:p>
          <a:p>
            <a:pPr lvl="2">
              <a:lnSpc>
                <a:spcPct val="120000"/>
              </a:lnSpc>
            </a:pPr>
            <a:r>
              <a:rPr lang="en-US" dirty="0" smtClean="0"/>
              <a:t>This process repeats until the root bridge receives a TCN BPDU.</a:t>
            </a:r>
          </a:p>
          <a:p>
            <a:pPr lvl="2">
              <a:lnSpc>
                <a:spcPct val="120000"/>
              </a:lnSpc>
            </a:pPr>
            <a:r>
              <a:rPr lang="en-US" dirty="0" smtClean="0"/>
              <a:t>After receiving the TCN BPDU, the root bridge sends a configuration BPDU in which the TC bit is set to 1 to notify all switches of the network topology change and instruct down</a:t>
            </a:r>
            <a:r>
              <a:rPr lang="en-US" altLang="zh-CN" dirty="0" smtClean="0"/>
              <a:t>link</a:t>
            </a:r>
            <a:r>
              <a:rPr lang="en-US" dirty="0" smtClean="0"/>
              <a:t> devices to delete the bridge MAC address entry.</a:t>
            </a:r>
            <a:endParaRPr lang="en-US" altLang="zh-CN" dirty="0" smtClean="0"/>
          </a:p>
          <a:p>
            <a:pPr lvl="2">
              <a:lnSpc>
                <a:spcPct val="120000"/>
              </a:lnSpc>
            </a:pPr>
            <a:endParaRPr lang="en-US" altLang="zh-CN" dirty="0" smtClean="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7495553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067237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RSTP can interoperate with STP, but doing so causes RSTP to lose its advantages, such as fast convergence.</a:t>
            </a:r>
          </a:p>
          <a:p>
            <a:pPr lvl="1"/>
            <a:r>
              <a:rPr lang="en-US" smtClean="0"/>
              <a:t>On a network with both STP-capable and RSTP-capable devices, STP-capable devices discard RST BPDUs. If a port on an RSTP-capable device receives a configuration BPDU from an STP-capable device, the port switches to the STP mode and starts to send configuration BPDUs after two Hello timer intervals.</a:t>
            </a:r>
          </a:p>
          <a:p>
            <a:pPr lvl="1"/>
            <a:r>
              <a:rPr lang="en-US" smtClean="0"/>
              <a:t>After STP-capable devices are removed, Huawei RSTP-capable devices can be switched back to the RSTP mode.</a:t>
            </a:r>
          </a:p>
          <a:p>
            <a:endParaRPr lang="en-US" altLang="zh-CN"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30426755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692374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333117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RSTP defines four port roles: root port, designated port, alternate port, and backup port.</a:t>
            </a:r>
          </a:p>
          <a:p>
            <a:r>
              <a:rPr lang="en-US" smtClean="0"/>
              <a:t>The functions of the root port and designated port are the same as those defined in STP. The alternate port and backup port are defined as follows:</a:t>
            </a:r>
          </a:p>
          <a:p>
            <a:pPr lvl="1"/>
            <a:r>
              <a:rPr lang="en-US" smtClean="0"/>
              <a:t>From the perspective of configuration BPDU transmission:</a:t>
            </a:r>
          </a:p>
          <a:p>
            <a:pPr lvl="2"/>
            <a:r>
              <a:rPr lang="en-US" smtClean="0"/>
              <a:t>An alternate port is blocked after learning a configuration BPDU sent from another bridge.</a:t>
            </a:r>
          </a:p>
          <a:p>
            <a:pPr lvl="2"/>
            <a:r>
              <a:rPr lang="en-US" smtClean="0"/>
              <a:t>A backup port is blocked after learning a configuration BPDU sent from itself.</a:t>
            </a:r>
          </a:p>
          <a:p>
            <a:pPr lvl="1"/>
            <a:r>
              <a:rPr lang="en-US" smtClean="0"/>
              <a:t>From the perspective of user traffic:</a:t>
            </a:r>
          </a:p>
          <a:p>
            <a:pPr lvl="2"/>
            <a:r>
              <a:rPr lang="en-US" smtClean="0"/>
              <a:t>An alternate port acts as a backup of the root port and provides an alternate path from the designated bridge to the root bridge.</a:t>
            </a:r>
          </a:p>
          <a:p>
            <a:pPr lvl="2"/>
            <a:r>
              <a:rPr lang="en-US" smtClean="0"/>
              <a:t>A backup port backs up a designated port and provides a backup path from the root bridge to the related network segment.</a:t>
            </a:r>
          </a:p>
          <a:p>
            <a:r>
              <a:rPr lang="en-US" smtClean="0"/>
              <a:t>After roles of all RSTP ports are determined, the topology convergence is completed.</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7313947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014017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154519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The format of an RST BPDU is different from that of an STP configuration BPDU, including the BPDU type and Flag field.</a:t>
            </a:r>
          </a:p>
          <a:p>
            <a:pPr lvl="1"/>
            <a:r>
              <a:rPr lang="en-US" dirty="0" smtClean="0"/>
              <a:t>BPDU Type: 1 byte. The value of an RST BPDU is 0x02.</a:t>
            </a:r>
          </a:p>
          <a:p>
            <a:pPr lvl="1"/>
            <a:r>
              <a:rPr lang="en-US" dirty="0" smtClean="0"/>
              <a:t>Flag: 1 byte</a:t>
            </a:r>
            <a:endParaRPr lang="en-US" altLang="zh-CN" dirty="0" smtClean="0"/>
          </a:p>
          <a:p>
            <a:pPr lvl="2"/>
            <a:r>
              <a:rPr lang="en-US" dirty="0" smtClean="0"/>
              <a:t>Bit 7: TCA, indicating that the topology change is acknowledged</a:t>
            </a:r>
            <a:endParaRPr lang="en-US" altLang="zh-CN" dirty="0" smtClean="0"/>
          </a:p>
          <a:p>
            <a:pPr lvl="2"/>
            <a:r>
              <a:rPr lang="en-US" dirty="0" smtClean="0"/>
              <a:t>Bit 6: Agreement, which is used in the P/A mechanism</a:t>
            </a:r>
            <a:endParaRPr lang="en-US" altLang="zh-CN" dirty="0" smtClean="0"/>
          </a:p>
          <a:p>
            <a:pPr lvl="2"/>
            <a:r>
              <a:rPr lang="en-US" dirty="0" smtClean="0"/>
              <a:t>Bit 5: Forwarding</a:t>
            </a:r>
            <a:endParaRPr lang="en-US" altLang="zh-CN" dirty="0" smtClean="0"/>
          </a:p>
          <a:p>
            <a:pPr lvl="2"/>
            <a:r>
              <a:rPr lang="en-US" dirty="0" smtClean="0"/>
              <a:t>Bit 4: Learning</a:t>
            </a:r>
            <a:endParaRPr lang="en-US" altLang="zh-CN" dirty="0" smtClean="0"/>
          </a:p>
          <a:p>
            <a:pPr lvl="2"/>
            <a:r>
              <a:rPr lang="en-US" dirty="0" smtClean="0"/>
              <a:t>Bits 3 and 2: port role</a:t>
            </a:r>
          </a:p>
          <a:p>
            <a:pPr marL="720000" lvl="2" indent="0">
              <a:buNone/>
            </a:pPr>
            <a:r>
              <a:rPr lang="en-US" dirty="0" smtClean="0"/>
              <a:t>     00 — unknown port</a:t>
            </a:r>
          </a:p>
          <a:p>
            <a:pPr marL="720000" lvl="2" indent="0">
              <a:buNone/>
            </a:pPr>
            <a:r>
              <a:rPr lang="en-US" dirty="0" smtClean="0"/>
              <a:t>     01 </a:t>
            </a:r>
            <a:r>
              <a:rPr lang="en-US" altLang="zh-CN" dirty="0" smtClean="0"/>
              <a:t>— </a:t>
            </a:r>
            <a:r>
              <a:rPr lang="en-US" dirty="0" smtClean="0"/>
              <a:t>alternate or backup port</a:t>
            </a:r>
          </a:p>
          <a:p>
            <a:pPr marL="720000" lvl="2" indent="0">
              <a:buNone/>
            </a:pPr>
            <a:r>
              <a:rPr lang="en-US" dirty="0" smtClean="0"/>
              <a:t>     10 </a:t>
            </a:r>
            <a:r>
              <a:rPr lang="en-US" altLang="zh-CN" dirty="0" smtClean="0"/>
              <a:t>— </a:t>
            </a:r>
            <a:r>
              <a:rPr lang="en-US" dirty="0" smtClean="0"/>
              <a:t>root port</a:t>
            </a:r>
          </a:p>
          <a:p>
            <a:pPr marL="720000" lvl="2" indent="0">
              <a:buNone/>
            </a:pPr>
            <a:r>
              <a:rPr lang="en-US" dirty="0" smtClean="0"/>
              <a:t>     11 </a:t>
            </a:r>
            <a:r>
              <a:rPr lang="en-US" altLang="zh-CN" dirty="0" smtClean="0"/>
              <a:t>— </a:t>
            </a:r>
            <a:r>
              <a:rPr lang="en-US" dirty="0" smtClean="0"/>
              <a:t>designated port</a:t>
            </a:r>
            <a:endParaRPr lang="en-US" altLang="zh-CN" dirty="0" smtClean="0"/>
          </a:p>
          <a:p>
            <a:pPr lvl="2"/>
            <a:r>
              <a:rPr lang="en-US" dirty="0" smtClean="0"/>
              <a:t>Bit 1: Proposal, which is used in the P/A mechanism</a:t>
            </a:r>
            <a:endParaRPr lang="en-US" altLang="zh-CN" dirty="0" smtClean="0"/>
          </a:p>
          <a:p>
            <a:pPr lvl="2"/>
            <a:r>
              <a:rPr lang="en-US" dirty="0" smtClean="0"/>
              <a:t>Bit 0: TC, indicating a topology change</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5896103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333618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882231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STP</a:t>
            </a:r>
            <a:endParaRPr lang="en-US" altLang="zh-CN" smtClean="0"/>
          </a:p>
          <a:p>
            <a:pPr lvl="1"/>
            <a:r>
              <a:rPr lang="en-US" smtClean="0"/>
              <a:t>In STP, only the designated port immediately processes inferior BPDUs. Other ports ignore the inferior BPDUs. After the Max Age timer expires, the buffered inferior BPDUs age out and these ports send their superior BPDUs to implement a new round of topology convergence.</a:t>
            </a:r>
          </a:p>
          <a:p>
            <a:r>
              <a:rPr lang="en-US" smtClean="0"/>
              <a:t>RSTP</a:t>
            </a:r>
            <a:endParaRPr lang="en-US" altLang="zh-CN" smtClean="0"/>
          </a:p>
          <a:p>
            <a:pPr lvl="1"/>
            <a:r>
              <a:rPr lang="en-US" smtClean="0"/>
              <a:t>RSTP processes </a:t>
            </a:r>
            <a:r>
              <a:rPr lang="en-US" altLang="zh-CN" smtClean="0"/>
              <a:t>inferior</a:t>
            </a:r>
            <a:r>
              <a:rPr lang="en-US" smtClean="0"/>
              <a:t> BPDUs without using any timer (no longer depending on BPDU aging) to implement topology convergence. In addition, any port in RSTP can process inferior BPDUs to speed up topology convergence. </a:t>
            </a:r>
            <a:endParaRPr lang="en-US" altLang="zh-CN"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17441419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149625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Up and Down states of an edge port do not change the network topology.</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7816466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Although STP can select designated ports quickly, to prevent loops, all ports must wait at least one interval of the Forward Delay timer before forwarding traffic.</a:t>
            </a:r>
            <a:endParaRPr lang="en-US" altLang="zh-CN" smtClean="0"/>
          </a:p>
          <a:p>
            <a:r>
              <a:rPr lang="en-US" smtClean="0"/>
              <a:t>RSTP solves this problem by blocking non-root ports to prevent loops. The P/A mechanism shortens the time that an uplink port waits before transitioning to Forwarding state.</a:t>
            </a:r>
            <a:endParaRPr lang="en-US" altLang="zh-CN" smtClean="0"/>
          </a:p>
          <a:p>
            <a:pPr lvl="1"/>
            <a:endParaRPr lang="en-US" altLang="zh-CN" smtClean="0"/>
          </a:p>
          <a:p>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74138122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1174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downlink ports of SW2 are synchronized as follows: The alternate port status remains unchanged; the edge port does not participate in calculation; the non-edge designated port is blocked.</a:t>
            </a:r>
          </a:p>
          <a:p>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6484351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smtClean="0"/>
          </a:p>
          <a:p>
            <a:endParaRPr lang="zh-CN" alt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79433931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49741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If the topology of an STP network changes, TCN BPDUs are first sent to the root bridge. Then, the root bridge notifies the topology change and floods the configuration BPDUs with the TC bit set to 1.</a:t>
            </a:r>
            <a:endParaRPr lang="en-US" altLang="zh-CN" smtClean="0"/>
          </a:p>
          <a:p>
            <a:r>
              <a:rPr lang="en-US" smtClean="0"/>
              <a:t>RSTP uses a new topology change mechanism to rapidly flood RST BPDUs with the TC bit set to 1.</a:t>
            </a:r>
            <a:endParaRPr lang="en-US" altLang="zh-CN" smtClean="0"/>
          </a:p>
          <a:p>
            <a:pPr lvl="0"/>
            <a:r>
              <a:rPr lang="en-US" smtClean="0"/>
              <a:t>In the figure:</a:t>
            </a:r>
            <a:endParaRPr lang="en-US" altLang="zh-CN" smtClean="0"/>
          </a:p>
          <a:p>
            <a:pPr lvl="1"/>
            <a:r>
              <a:rPr lang="en-US" smtClean="0"/>
              <a:t>If the root port of SW3 cannot receive RST BPDUs from the root bridge, the alternate port quickly becomes the new root port, starts the TC While timer, and clears MAC addresses learned by all ports. Then, the new root port sends RST BPDUs with TC bits set to 1.</a:t>
            </a:r>
            <a:endParaRPr lang="en-US" altLang="zh-CN" smtClean="0"/>
          </a:p>
          <a:p>
            <a:pPr lvl="1"/>
            <a:r>
              <a:rPr lang="en-US" smtClean="0"/>
              <a:t>After receiving the RST BPDU, SW2 clears the MAC addresses learned by all ports except the receive port, starts the timer, and sends the RST BPDU with the TC bit set to 1.</a:t>
            </a:r>
            <a:endParaRPr lang="en-US" altLang="zh-CN" smtClean="0"/>
          </a:p>
          <a:p>
            <a:pPr lvl="1"/>
            <a:r>
              <a:rPr lang="en-US" smtClean="0"/>
              <a:t>RST BPDUs are flooded on the entire network.</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41100762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On a switching device, ports directly connected to a user terminal such as a PC or file server are edge ports.</a:t>
            </a:r>
          </a:p>
          <a:p>
            <a:pPr lvl="0"/>
            <a:r>
              <a:rPr lang="en-US" altLang="zh-CN" smtClean="0"/>
              <a:t>As shown in the figure:</a:t>
            </a:r>
          </a:p>
          <a:p>
            <a:pPr lvl="1"/>
            <a:r>
              <a:rPr lang="en-US" altLang="zh-CN" smtClean="0"/>
              <a:t>SW3 is connected to a host and is configured as an edge port. </a:t>
            </a:r>
          </a:p>
          <a:p>
            <a:pPr lvl="1"/>
            <a:r>
              <a:rPr lang="en-US" altLang="zh-CN" smtClean="0"/>
              <a:t>Then the host is used by a malicious user to forge RST BPDUs to attack SW3. Therefore, the edge port receives the RST BPDUs, loses the edge port role, and calculates the spanning tree. </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5154617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root bridge on a network may receive superior RST BPDUs due to incorrect configurations or malicious attacks. When this occurs, the root bridge can no longer serve as the root bridge and the network topology will incorrectly change. As a result, traffic may be switched from high-speed links to low-speed links, leading to network congestion.</a:t>
            </a:r>
          </a:p>
          <a:p>
            <a:pPr lvl="0"/>
            <a:r>
              <a:rPr lang="en-US" altLang="zh-CN" smtClean="0"/>
              <a:t>As shown in the figure:</a:t>
            </a:r>
          </a:p>
          <a:p>
            <a:pPr lvl="1"/>
            <a:r>
              <a:rPr lang="en-US" altLang="zh-CN" smtClean="0"/>
              <a:t>When the network is stable, SW1 functions as the root bridge and sends the optimal RST BPDU to downlink devices.</a:t>
            </a:r>
          </a:p>
          <a:p>
            <a:pPr lvl="1"/>
            <a:r>
              <a:rPr lang="en-US" altLang="zh-CN" smtClean="0"/>
              <a:t>If SW2 is occupied by a malicious user, for example, the bridge priority of SW2 is modified to make SW2 have a higher bridge priority than SW1, SW2 sends its own RST BPDU. </a:t>
            </a:r>
          </a:p>
          <a:p>
            <a:pPr lvl="1"/>
            <a:r>
              <a:rPr lang="en-US" altLang="zh-CN" smtClean="0"/>
              <a:t>After receiving the RST BPDU, the designated port of SW1 recalculates the spanning tree. SW1 then loses its role as the root bridge, causing the topology change. </a:t>
            </a:r>
          </a:p>
          <a:p>
            <a:pPr lvl="1"/>
            <a:endParaRPr 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67407815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On an RSTP network, a switching device maintains the states of the root port and blocked ports based on RST BPDUs received from the uplink switching device. If the ports cannot receive RST BPDUs from the uplink switching device because of link congestion or unidirectional link failures, the switching device re-selects a root port.</a:t>
            </a:r>
            <a:endParaRPr lang="en-US" altLang="zh-CN" smtClean="0"/>
          </a:p>
          <a:p>
            <a:r>
              <a:rPr lang="en-US" smtClean="0"/>
              <a:t>As shown in the figure, when the unidirectional link between SW1 and SW3 fails, because the root port on SW3 does not receive BPDUs from the uplink device within the timeout interval, the alternate port becomes the root port and the root port becomes the designated port. As a result, a loop occurs.</a:t>
            </a:r>
            <a:endParaRPr 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77443252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A switching device deletes its MAC address entries after receiving TC BPDUs. If an attacker sends a large number of malicious RST BPDU with the TC bit set to 1 to the switching device within a short period, the device will constantly delete MAC address entries. This increases the load on the switching device and threatens network stability.</a:t>
            </a:r>
          </a:p>
          <a:p>
            <a:r>
              <a:rPr lang="en-US" altLang="zh-CN" smtClean="0"/>
              <a:t>As shown in the figure:</a:t>
            </a:r>
          </a:p>
          <a:p>
            <a:pPr lvl="1"/>
            <a:r>
              <a:rPr lang="en-US" altLang="zh-CN" smtClean="0"/>
              <a:t>If SW3 is occupied by a malicious user, the attacker forges a large number of RST BPDUs with TC bit set to 1 and sends them. After receiving the RST BPDUs, SW2 frequently deletes MAC address entries, which causes a heavy burden. </a:t>
            </a:r>
          </a:p>
          <a:p>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6493456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8469726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RSTP convergence process is similar to the STP convergence process.</a:t>
            </a:r>
            <a:endParaRPr lang="en-US" altLang="zh-CN" smtClean="0"/>
          </a:p>
          <a:p>
            <a:r>
              <a:rPr lang="en-US" smtClean="0"/>
              <a:t>During network initialization, all RSTP switches on the network consider themselves as the root bridge, configure each port as a designated port, and send RST BPDUs. SW1 has the optimal bridge ID and is elected as the root bridge. </a:t>
            </a:r>
          </a:p>
          <a:p>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0218644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Each switch that considers itself as the root bridge generates an RST BPDU to negotiate the port status on the specified network segment. The Proposal bit in the Flag field of the RST BPDU needs to be set.</a:t>
            </a:r>
            <a:endParaRPr lang="en-US" altLang="zh-CN" smtClean="0"/>
          </a:p>
          <a:p>
            <a:r>
              <a:rPr lang="en-US" smtClean="0"/>
              <a:t>When a port receives an RST BPDU, it compares the received RST BPDU with the local RST BPDU. If the local RST BPDU is superior to the received RST BPDU, the port discards the received RST BPDU and sends a local RST BPDU with the Proposal bit set to 1 to reply to the peer device.</a:t>
            </a:r>
            <a:endParaRPr lang="en-US" altLang="zh-CN" smtClean="0"/>
          </a:p>
          <a:p>
            <a:r>
              <a:rPr lang="en-US" smtClean="0"/>
              <a:t>As shown in the preceding figure, the link between SW1 and SW2 is used as an example to describe the uplink convergence process.</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73314652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The interconnection port of the downlink</a:t>
            </a:r>
            <a:r>
              <a:rPr lang="en-US" smtClean="0"/>
              <a:t> enters the slow convergence process. SW2 and SW3 are used as an example.</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277630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0133656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4969865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1880551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following describes the supported cost range for different calculation methods:</a:t>
            </a:r>
            <a:endParaRPr lang="en-US" altLang="zh-CN" smtClean="0"/>
          </a:p>
          <a:p>
            <a:pPr lvl="1"/>
            <a:r>
              <a:rPr lang="en-US" smtClean="0"/>
              <a:t>dot1d-1998: Uses the IEEE 802.1d-1998 standard to calculate the path cost. The value ranges from 1 to 65535.</a:t>
            </a:r>
          </a:p>
          <a:p>
            <a:pPr lvl="1"/>
            <a:r>
              <a:rPr lang="en-US" smtClean="0"/>
              <a:t>dot1t: Uses the IEEE 802.1t standard to calculate the path cost. </a:t>
            </a:r>
            <a:r>
              <a:rPr lang="en-US" altLang="zh-CN" smtClean="0"/>
              <a:t>The value ranges from </a:t>
            </a:r>
            <a:r>
              <a:rPr lang="en-US" smtClean="0"/>
              <a:t>1 to 200,000,000.</a:t>
            </a:r>
          </a:p>
          <a:p>
            <a:pPr lvl="1"/>
            <a:r>
              <a:rPr lang="en-US" smtClean="0"/>
              <a:t>Legacy: Uses Huawei calculation method to calculate the path cost. </a:t>
            </a:r>
            <a:r>
              <a:rPr lang="en-US" altLang="zh-CN" smtClean="0"/>
              <a:t>The value ranges from </a:t>
            </a:r>
            <a:r>
              <a:rPr lang="en-US" smtClean="0"/>
              <a:t>1 to 200,000.</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61088440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7920422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8416749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Within the time specified by </a:t>
            </a:r>
            <a:r>
              <a:rPr lang="en-US" b="1" dirty="0" err="1" smtClean="0"/>
              <a:t>stp</a:t>
            </a:r>
            <a:r>
              <a:rPr lang="en-US" b="1" dirty="0" smtClean="0"/>
              <a:t> </a:t>
            </a:r>
            <a:r>
              <a:rPr lang="en-US" b="1" dirty="0" err="1" smtClean="0"/>
              <a:t>tc</a:t>
            </a:r>
            <a:r>
              <a:rPr lang="en-US" b="1" dirty="0" smtClean="0"/>
              <a:t>-protection interval</a:t>
            </a:r>
            <a:r>
              <a:rPr lang="en-US" dirty="0" smtClean="0"/>
              <a:t>, the switch processes the number of TC BPDUs specified by </a:t>
            </a:r>
            <a:r>
              <a:rPr lang="en-US" b="1" dirty="0" err="1" smtClean="0"/>
              <a:t>stp</a:t>
            </a:r>
            <a:r>
              <a:rPr lang="en-US" b="1" dirty="0" smtClean="0"/>
              <a:t> </a:t>
            </a:r>
            <a:r>
              <a:rPr lang="en-US" b="1" dirty="0" err="1" smtClean="0"/>
              <a:t>tc</a:t>
            </a:r>
            <a:r>
              <a:rPr lang="en-US" b="1" dirty="0" smtClean="0"/>
              <a:t>-protection threshold</a:t>
            </a:r>
            <a:r>
              <a:rPr lang="en-US" dirty="0" smtClean="0"/>
              <a:t>. Packets that exceed this threshold are delayed, so spanning tree convergence may be affected. For example, the period is set to 10s and the threshold is set to 5. After the switch receives TC BPDUs, the switch processes the first five TC BPDUs within 10s. After 10s, the switch processes subsequent TC BPDUs.</a:t>
            </a:r>
          </a:p>
          <a:p>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92153253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512163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9394700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lang="en-US" dirty="0" smtClean="0"/>
              <a:t>BCD</a:t>
            </a:r>
          </a:p>
          <a:p>
            <a:pPr marL="228600" lvl="0" indent="-228600">
              <a:buFont typeface="+mj-lt"/>
              <a:buAutoNum type="arabicPeriod"/>
            </a:pPr>
            <a:r>
              <a:rPr lang="en-US" altLang="zh-CN" dirty="0" smtClean="0"/>
              <a:t>False</a:t>
            </a:r>
          </a:p>
          <a:p>
            <a:endParaRPr lang="en-US"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289836479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843902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508896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118628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4603008"/>
            <a:ext cx="5932800" cy="5323630"/>
          </a:xfrm>
        </p:spPr>
        <p:txBody>
          <a:bodyPr/>
          <a:lstStyle/>
          <a:p>
            <a:pPr>
              <a:lnSpc>
                <a:spcPct val="114000"/>
              </a:lnSpc>
            </a:pPr>
            <a:r>
              <a:rPr lang="en-US" dirty="0" smtClean="0"/>
              <a:t>Flooding of configuration BPDUs:</a:t>
            </a:r>
          </a:p>
          <a:p>
            <a:pPr lvl="1">
              <a:lnSpc>
                <a:spcPct val="114000"/>
              </a:lnSpc>
            </a:pPr>
            <a:r>
              <a:rPr lang="en-US" dirty="0" smtClean="0"/>
              <a:t>During generation of the STP tree, all STP switches generate and send configuration BPDUs periodically (Hello Time, 2s by default). All STP switches consider themselves as the root bridge.</a:t>
            </a:r>
          </a:p>
          <a:p>
            <a:pPr lvl="1">
              <a:lnSpc>
                <a:spcPct val="114000"/>
              </a:lnSpc>
            </a:pPr>
            <a:r>
              <a:rPr lang="en-US" dirty="0" smtClean="0"/>
              <a:t>When BPDUs are flooded and collected, switches compare information in BPDUs and elect the root bridge.</a:t>
            </a:r>
          </a:p>
          <a:p>
            <a:pPr lvl="1">
              <a:lnSpc>
                <a:spcPct val="114000"/>
              </a:lnSpc>
            </a:pPr>
            <a:r>
              <a:rPr lang="en-US" dirty="0" smtClean="0"/>
              <a:t>After the STP tree is formed, only the root bridge generates and sends configuration BPDUs periodically (2s by default). A non-root bridge periodically receives configuration BPDUs from its root port, immediately generates configuration BPDUs, and sends the configuration BPDUs through its designated port. During the process, configuration BPDUs from the root bridge pass through the other switches hop by hop. As shown in the figure, the link between SW1 and SW2 is the uplink of SW2, and the link between SW2 and SW3 is the downlink of SW2.</a:t>
            </a:r>
          </a:p>
          <a:p>
            <a:pPr lvl="0">
              <a:lnSpc>
                <a:spcPct val="114000"/>
              </a:lnSpc>
            </a:pPr>
            <a:r>
              <a:rPr lang="en-US" dirty="0" smtClean="0"/>
              <a:t>Packet format:</a:t>
            </a:r>
          </a:p>
          <a:p>
            <a:pPr lvl="1">
              <a:lnSpc>
                <a:spcPct val="114000"/>
              </a:lnSpc>
            </a:pPr>
            <a:r>
              <a:rPr lang="en-US" dirty="0" smtClean="0"/>
              <a:t>Parameters in BPDUs are classified into the following types:</a:t>
            </a:r>
          </a:p>
          <a:p>
            <a:pPr lvl="1">
              <a:lnSpc>
                <a:spcPct val="114000"/>
              </a:lnSpc>
            </a:pPr>
            <a:r>
              <a:rPr lang="en-US" dirty="0" smtClean="0"/>
              <a:t>Type 1: BPDU identifiers, including Protocol ID, </a:t>
            </a:r>
            <a:r>
              <a:rPr lang="en-US" altLang="zh-CN" dirty="0" smtClean="0"/>
              <a:t>Protocol version ID, BPDU Type, and Flag.</a:t>
            </a:r>
            <a:endParaRPr lang="en-US" dirty="0" smtClean="0"/>
          </a:p>
          <a:p>
            <a:pPr lvl="2">
              <a:lnSpc>
                <a:spcPct val="114000"/>
              </a:lnSpc>
            </a:pPr>
            <a:r>
              <a:rPr lang="en-US" dirty="0" smtClean="0"/>
              <a:t>Protocol ID (PID): The value has 2 bytes and is always 0x000.</a:t>
            </a:r>
          </a:p>
          <a:p>
            <a:pPr lvl="2">
              <a:lnSpc>
                <a:spcPct val="114000"/>
              </a:lnSpc>
            </a:pPr>
            <a:r>
              <a:rPr lang="en-US" dirty="0" smtClean="0"/>
              <a:t>Protocol version ID (PVI): The value has 1 byte and is always 0x00.</a:t>
            </a:r>
          </a:p>
          <a:p>
            <a:pPr lvl="2">
              <a:lnSpc>
                <a:spcPct val="114000"/>
              </a:lnSpc>
            </a:pPr>
            <a:r>
              <a:rPr lang="en-US" dirty="0" smtClean="0"/>
              <a:t>BPDU Type: The value has 1 byte and is always 0x00.</a:t>
            </a:r>
          </a:p>
          <a:p>
            <a:pPr lvl="2">
              <a:lnSpc>
                <a:spcPct val="114000"/>
              </a:lnSpc>
            </a:pPr>
            <a:r>
              <a:rPr lang="en-US" dirty="0" smtClean="0"/>
              <a:t>Flag: It refers to the network topology change flag. The value has 1 byte. Only the least significant bit and most significant bit are used.</a:t>
            </a:r>
            <a:endParaRPr lang="en-US" dirty="0"/>
          </a:p>
        </p:txBody>
      </p:sp>
      <p:sp>
        <p:nvSpPr>
          <p:cNvPr id="7" name="幻灯片图像占位符 6"/>
          <p:cNvSpPr>
            <a:spLocks noGrp="1" noRot="1" noChangeAspect="1"/>
          </p:cNvSpPr>
          <p:nvPr>
            <p:ph type="sldImg"/>
          </p:nvPr>
        </p:nvSpPr>
        <p:spPr/>
      </p:sp>
    </p:spTree>
    <p:extLst>
      <p:ext uri="{BB962C8B-B14F-4D97-AF65-F5344CB8AC3E}">
        <p14:creationId xmlns:p14="http://schemas.microsoft.com/office/powerpoint/2010/main" val="41888168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780308"/>
            <a:ext cx="5932800" cy="5899892"/>
          </a:xfrm>
        </p:spPr>
        <p:txBody>
          <a:bodyPr/>
          <a:lstStyle/>
          <a:p>
            <a:pPr lvl="1"/>
            <a:r>
              <a:rPr lang="en-US" dirty="0" smtClean="0"/>
              <a:t>Type 2: parameters used for STP calculation, including the BID of the current root bridge, root path cost, BID of the switch that sends BPDUs, and PID of the port that sends BPDUs.</a:t>
            </a:r>
          </a:p>
          <a:p>
            <a:pPr lvl="2"/>
            <a:r>
              <a:rPr lang="en-US" dirty="0" smtClean="0"/>
              <a:t>Root ID: indicates the BID of the current root bridge. It has 8 bytes.</a:t>
            </a:r>
          </a:p>
          <a:p>
            <a:pPr lvl="2"/>
            <a:r>
              <a:rPr lang="en-US" dirty="0" smtClean="0"/>
              <a:t>Root path cost (RPC): indicates the accumulated cost of the port that sends BPDUs to the root bridge. It has 4 bytes.</a:t>
            </a:r>
          </a:p>
          <a:p>
            <a:pPr lvl="2"/>
            <a:r>
              <a:rPr lang="en-US" dirty="0" smtClean="0"/>
              <a:t>Bridge ID (BID): indicates the BID of the switch that sends BPDUs. It has 8 bytes.</a:t>
            </a:r>
          </a:p>
          <a:p>
            <a:pPr lvl="2"/>
            <a:r>
              <a:rPr lang="en-US" dirty="0" smtClean="0"/>
              <a:t>Port ID (PID): indicates the ID of the port that sends BPDUs. It has 2 bytes.</a:t>
            </a:r>
          </a:p>
          <a:p>
            <a:pPr lvl="1"/>
            <a:r>
              <a:rPr lang="en-US" dirty="0" smtClean="0"/>
              <a:t>Type 3: time parameters, including the Message Age, Max Age, Hello time, and Forward Delay.</a:t>
            </a:r>
            <a:endParaRPr lang="en-US" altLang="zh-CN" dirty="0" smtClean="0"/>
          </a:p>
          <a:p>
            <a:pPr lvl="2"/>
            <a:r>
              <a:rPr lang="en-US" dirty="0" smtClean="0"/>
              <a:t>Message Age: indicates the number of seconds after a BPDU is sent from the root bridge. It has 2 bytes. The value of the Message Age field in configuration BPDUs sent from the root bridge is 0. The Message Age value of a configuration BPDU is incremented by 1 each time the configuration BPDU passes through a bridge.</a:t>
            </a:r>
          </a:p>
          <a:p>
            <a:pPr lvl="2"/>
            <a:r>
              <a:rPr lang="en-US" dirty="0" smtClean="0"/>
              <a:t>Max Age: indicates the maximum lifecycle of BPDUs. It has 2 bytes. The default value is 20s.</a:t>
            </a:r>
          </a:p>
          <a:p>
            <a:pPr lvl="2"/>
            <a:r>
              <a:rPr lang="en-US" dirty="0" smtClean="0"/>
              <a:t>Hello time: indicates the interval for the root bridge to send configuration BPDUs. It has 2 bytes. The default value is 2s.</a:t>
            </a:r>
          </a:p>
          <a:p>
            <a:pPr lvl="2"/>
            <a:r>
              <a:rPr lang="en-US" dirty="0" smtClean="0"/>
              <a:t>Forward Delay: indicates the interval for the port to stay in Listening and Learning states. It has 2 bytes. The default value is 15s.</a:t>
            </a:r>
          </a:p>
          <a:p>
            <a:pPr lvl="1"/>
            <a:endParaRPr lang="en-US" altLang="zh-CN" dirty="0" smtClean="0"/>
          </a:p>
          <a:p>
            <a:endParaRPr lang="en-US" altLang="zh-CN" dirty="0"/>
          </a:p>
        </p:txBody>
      </p:sp>
    </p:spTree>
    <p:extLst>
      <p:ext uri="{BB962C8B-B14F-4D97-AF65-F5344CB8AC3E}">
        <p14:creationId xmlns:p14="http://schemas.microsoft.com/office/powerpoint/2010/main" val="27076341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14000"/>
              </a:lnSpc>
            </a:pPr>
            <a:r>
              <a:rPr lang="en-US" dirty="0" smtClean="0"/>
              <a:t>STP working mechanism:</a:t>
            </a:r>
          </a:p>
          <a:p>
            <a:pPr lvl="1">
              <a:lnSpc>
                <a:spcPct val="114000"/>
              </a:lnSpc>
            </a:pPr>
            <a:r>
              <a:rPr lang="en-US" dirty="0" smtClean="0"/>
              <a:t>On a switching network with loops, switches run STP to automatically generate a loop-free working topology, which is also called an STP tree. A tree node is a specific switch, and a tree branch is a specific link.</a:t>
            </a:r>
          </a:p>
          <a:p>
            <a:pPr>
              <a:lnSpc>
                <a:spcPct val="114000"/>
              </a:lnSpc>
            </a:pPr>
            <a:r>
              <a:rPr lang="en-US" dirty="0" smtClean="0"/>
              <a:t>STP uses the following four steps to prevent Layer 2 loops (a spanning tree is generated):</a:t>
            </a:r>
          </a:p>
          <a:p>
            <a:pPr lvl="1">
              <a:lnSpc>
                <a:spcPct val="114000"/>
              </a:lnSpc>
            </a:pPr>
            <a:r>
              <a:rPr lang="en-US" dirty="0" smtClean="0"/>
              <a:t>Elect a root bridge on a switching network; elect a root port on each non-root bridge; elect a designated port for each network segment; block all the remaining non-root and non-designated ports (alternate ports) on switches.</a:t>
            </a:r>
          </a:p>
          <a:p>
            <a:pPr>
              <a:lnSpc>
                <a:spcPct val="114000"/>
              </a:lnSpc>
            </a:pPr>
            <a:r>
              <a:rPr lang="en-US" dirty="0" smtClean="0"/>
              <a:t>How is an STP tree generated?</a:t>
            </a:r>
          </a:p>
          <a:p>
            <a:pPr lvl="1">
              <a:lnSpc>
                <a:spcPct val="114000"/>
              </a:lnSpc>
            </a:pPr>
            <a:r>
              <a:rPr lang="en-US" dirty="0" smtClean="0"/>
              <a:t>Compare the root bridge ID, root path cost, bridge ID, and port ID. A smaller value indicates a higher priority. These parameters are all fields in BPDUs.</a:t>
            </a:r>
            <a:endParaRPr lang="en-US" altLang="zh-CN" dirty="0" smtClean="0"/>
          </a:p>
          <a:p>
            <a:pPr lvl="2">
              <a:lnSpc>
                <a:spcPct val="114000"/>
              </a:lnSpc>
            </a:pPr>
            <a:r>
              <a:rPr lang="en-US" dirty="0" smtClean="0"/>
              <a:t>Root bridge election: The device with the smallest root bridge ID is the root bridge.</a:t>
            </a:r>
            <a:endParaRPr lang="en-US" altLang="zh-CN" dirty="0" smtClean="0"/>
          </a:p>
          <a:p>
            <a:pPr lvl="2">
              <a:lnSpc>
                <a:spcPct val="114000"/>
              </a:lnSpc>
            </a:pPr>
            <a:r>
              <a:rPr lang="en-US" dirty="0" smtClean="0"/>
              <a:t>Root port election: The system compares the RPC, peer BID, peer PID, and local PID in sequence and selects the port with the smallest value.</a:t>
            </a:r>
            <a:endParaRPr lang="en-US" altLang="zh-CN" dirty="0" smtClean="0"/>
          </a:p>
          <a:p>
            <a:pPr lvl="2">
              <a:lnSpc>
                <a:spcPct val="114000"/>
              </a:lnSpc>
            </a:pPr>
            <a:r>
              <a:rPr lang="en-US" dirty="0" smtClean="0"/>
              <a:t>Designated port election: </a:t>
            </a:r>
            <a:r>
              <a:rPr lang="en-US" altLang="zh-CN" dirty="0" smtClean="0"/>
              <a:t>The system compares t</a:t>
            </a:r>
            <a:r>
              <a:rPr lang="en-US" dirty="0" smtClean="0"/>
              <a:t>he RPC, local BID, and local PID in sequence </a:t>
            </a:r>
            <a:r>
              <a:rPr lang="en-US" altLang="zh-CN" dirty="0" smtClean="0"/>
              <a:t>and selects the port with the smallest value</a:t>
            </a:r>
            <a:r>
              <a:rPr lang="en-US" dirty="0" smtClean="0"/>
              <a:t>.</a:t>
            </a:r>
            <a:endParaRPr lang="en-US" altLang="zh-CN" dirty="0" smtClean="0"/>
          </a:p>
          <a:p>
            <a:pPr lvl="2">
              <a:lnSpc>
                <a:spcPct val="114000"/>
              </a:lnSpc>
            </a:pPr>
            <a:r>
              <a:rPr lang="en-US" dirty="0" smtClean="0"/>
              <a:t>After the root port and designated port are determined, all the remaining non-root ports and non-designated ports on the switch are blocked.</a:t>
            </a:r>
          </a:p>
          <a:p>
            <a:pPr lvl="0">
              <a:lnSpc>
                <a:spcPct val="114000"/>
              </a:lnSpc>
            </a:pPr>
            <a:r>
              <a:rPr lang="en-US" dirty="0" smtClean="0"/>
              <a:t>On Huawei switches, a blocked non-designated port is an alternate port.</a:t>
            </a:r>
            <a:endParaRPr lang="en-US" altLang="zh-CN" dirty="0" smtClean="0"/>
          </a:p>
          <a:p>
            <a:pPr lvl="0">
              <a:lnSpc>
                <a:spcPct val="114000"/>
              </a:lnSpc>
            </a:pP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5036348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STP defines five port states: Disabled, Blocking, Listening, Learning, and Forwarding, depending on whether the port can receive and send STP BPDUs and whether the port can forward user data frames.</a:t>
            </a:r>
          </a:p>
          <a:p>
            <a:pPr lvl="1"/>
            <a:r>
              <a:rPr lang="en-US" dirty="0" smtClean="0"/>
              <a:t>Disabled: The port cannot receive or send any frame. That is, the port does not process BPDUs or forward user data frames. The port is in Down state.</a:t>
            </a:r>
          </a:p>
          <a:p>
            <a:pPr lvl="1"/>
            <a:r>
              <a:rPr lang="en-US" dirty="0" smtClean="0"/>
              <a:t>Blocking: The port can only receive and process BPDUs but cannot send BPDUs or forward user data frames.</a:t>
            </a:r>
          </a:p>
          <a:p>
            <a:pPr lvl="1"/>
            <a:r>
              <a:rPr lang="en-US" dirty="0" smtClean="0"/>
              <a:t>Listening: The port can receive and send BPDUs but cannot learn MAC addresses or forward user data frames. This is a transitional state. It is used to determine the port role, elect the root bridge, root port, and designated port, and prevent temporary loops.</a:t>
            </a:r>
            <a:endParaRPr lang="en-US" altLang="zh-CN" dirty="0" smtClean="0"/>
          </a:p>
          <a:p>
            <a:pPr lvl="1"/>
            <a:r>
              <a:rPr lang="en-US" dirty="0" smtClean="0"/>
              <a:t>Learning: The port can receive and send BPDUs, learn MAC addresses, and create a MAC address table based on received user data frames. However, the port cannot forward user data frames. This is a transitional state, which is used to prevent the flooding of a large number of user data frames on the network when the MAC address table is not created.</a:t>
            </a:r>
            <a:endParaRPr lang="en-US" altLang="zh-CN" dirty="0" smtClean="0"/>
          </a:p>
          <a:p>
            <a:pPr lvl="1"/>
            <a:r>
              <a:rPr lang="en-US" dirty="0" smtClean="0"/>
              <a:t>Forwarding: Ports can receive and send BPDUs, or they can learn MAC addresses, while forwarding user data frames. Only the root port and designated port can enter the Forwarding state.</a:t>
            </a:r>
            <a:endParaRPr lang="en-US" altLang="zh-CN" dirty="0" smtClean="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229885448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20" name="Picture 4">
            <a:extLst>
              <a:ext uri="{FF2B5EF4-FFF2-40B4-BE49-F238E27FC236}">
                <a16:creationId xmlns:a16="http://schemas.microsoft.com/office/drawing/2014/main" xmlns="" id="{D41ED637-23F7-4EF1-8244-C6F587DE15EC}"/>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41">
            <a:extLst>
              <a:ext uri="{FF2B5EF4-FFF2-40B4-BE49-F238E27FC236}">
                <a16:creationId xmlns:a16="http://schemas.microsoft.com/office/drawing/2014/main" xmlns="" id="{8A4E814C-6A0E-4D7B-A72D-A89F1472C079}"/>
              </a:ext>
            </a:extLst>
          </p:cNvPr>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22" name="文本占位符 29">
            <a:extLst>
              <a:ext uri="{FF2B5EF4-FFF2-40B4-BE49-F238E27FC236}">
                <a16:creationId xmlns:a16="http://schemas.microsoft.com/office/drawing/2014/main" xmlns="" id="{32066CDE-A937-4A09-BC1A-2E31B37E80DC}"/>
              </a:ext>
            </a:extLst>
          </p:cNvPr>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3" name="Rectangle 54">
            <a:extLst>
              <a:ext uri="{FF2B5EF4-FFF2-40B4-BE49-F238E27FC236}">
                <a16:creationId xmlns:a16="http://schemas.microsoft.com/office/drawing/2014/main" xmlns="" id="{E41F9D83-F5AF-4470-B1CB-86B915AC09E9}"/>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24" name="图片 23">
            <a:extLst>
              <a:ext uri="{FF2B5EF4-FFF2-40B4-BE49-F238E27FC236}">
                <a16:creationId xmlns:a16="http://schemas.microsoft.com/office/drawing/2014/main" xmlns="" id="{06AACCFD-902A-47E3-8CA1-B063B9921D6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26987446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20" name="文本占位符 6">
            <a:extLst>
              <a:ext uri="{FF2B5EF4-FFF2-40B4-BE49-F238E27FC236}">
                <a16:creationId xmlns:a16="http://schemas.microsoft.com/office/drawing/2014/main" xmlns="" id="{C26BBAA6-CA0E-4F94-B76F-ABCB0CB3D7BC}"/>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21" name="TextBox 10">
            <a:extLst>
              <a:ext uri="{FF2B5EF4-FFF2-40B4-BE49-F238E27FC236}">
                <a16:creationId xmlns:a16="http://schemas.microsoft.com/office/drawing/2014/main" xmlns="" id="{83F4E52C-2F65-4219-83E2-E9C0FDEFBBBB}"/>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22" name="Freeform 9">
            <a:extLst>
              <a:ext uri="{FF2B5EF4-FFF2-40B4-BE49-F238E27FC236}">
                <a16:creationId xmlns:a16="http://schemas.microsoft.com/office/drawing/2014/main" xmlns="" id="{67AE7782-5205-4C64-A1A1-72767956890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1">
            <a:extLst>
              <a:ext uri="{FF2B5EF4-FFF2-40B4-BE49-F238E27FC236}">
                <a16:creationId xmlns:a16="http://schemas.microsoft.com/office/drawing/2014/main" xmlns="" id="{56172C6A-B9EB-4945-87F8-A6FC4B1F9EB8}"/>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4" name="组合 23">
            <a:extLst>
              <a:ext uri="{FF2B5EF4-FFF2-40B4-BE49-F238E27FC236}">
                <a16:creationId xmlns:a16="http://schemas.microsoft.com/office/drawing/2014/main" xmlns="" id="{51B2654F-B2EB-4003-9C56-F3F7C13EDE19}"/>
              </a:ext>
            </a:extLst>
          </p:cNvPr>
          <p:cNvGrpSpPr/>
          <p:nvPr userDrawn="1"/>
        </p:nvGrpSpPr>
        <p:grpSpPr>
          <a:xfrm>
            <a:off x="479376" y="480268"/>
            <a:ext cx="496581" cy="496581"/>
            <a:chOff x="4485904" y="3429000"/>
            <a:chExt cx="2003425" cy="2003425"/>
          </a:xfrm>
          <a:solidFill>
            <a:schemeClr val="bg1"/>
          </a:solidFill>
        </p:grpSpPr>
        <p:sp>
          <p:nvSpPr>
            <p:cNvPr id="25" name="Freeform 6">
              <a:extLst>
                <a:ext uri="{FF2B5EF4-FFF2-40B4-BE49-F238E27FC236}">
                  <a16:creationId xmlns:a16="http://schemas.microsoft.com/office/drawing/2014/main" xmlns="" id="{913BF653-8F19-4896-A3C5-FD5C657F20BD}"/>
                </a:ext>
              </a:extLst>
            </p:cNvPr>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7">
              <a:extLst>
                <a:ext uri="{FF2B5EF4-FFF2-40B4-BE49-F238E27FC236}">
                  <a16:creationId xmlns:a16="http://schemas.microsoft.com/office/drawing/2014/main" xmlns="" id="{9FE93C34-99E5-43DB-A9AD-4AAAE522FC4D}"/>
                </a:ext>
              </a:extLst>
            </p:cNvPr>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8">
              <a:extLst>
                <a:ext uri="{FF2B5EF4-FFF2-40B4-BE49-F238E27FC236}">
                  <a16:creationId xmlns:a16="http://schemas.microsoft.com/office/drawing/2014/main" xmlns="" id="{3BFC72F9-B51B-4292-9D58-51496D790398}"/>
                </a:ext>
              </a:extLst>
            </p:cNvPr>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9">
              <a:extLst>
                <a:ext uri="{FF2B5EF4-FFF2-40B4-BE49-F238E27FC236}">
                  <a16:creationId xmlns:a16="http://schemas.microsoft.com/office/drawing/2014/main" xmlns="" id="{88C4CCD9-953D-48EA-A971-7F7D1A8375A5}"/>
                </a:ext>
              </a:extLst>
            </p:cNvPr>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1783580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24" name="文本占位符 6">
            <a:extLst>
              <a:ext uri="{FF2B5EF4-FFF2-40B4-BE49-F238E27FC236}">
                <a16:creationId xmlns:a16="http://schemas.microsoft.com/office/drawing/2014/main" xmlns="" id="{5925F997-4DC4-4A97-A2CA-F6E67338549F}"/>
              </a:ext>
            </a:extLst>
          </p:cNvPr>
          <p:cNvSpPr>
            <a:spLocks noGrp="1"/>
          </p:cNvSpPr>
          <p:nvPr>
            <p:ph type="body" sz="quarter" idx="10" hasCustomPrompt="1"/>
          </p:nvPr>
        </p:nvSpPr>
        <p:spPr>
          <a:xfrm>
            <a:off x="451878" y="1242452"/>
            <a:ext cx="11306175" cy="4680000"/>
          </a:xfrm>
          <a:prstGeom prst="rect">
            <a:avLst/>
          </a:prstGeom>
        </p:spPr>
        <p:txBody>
          <a:bodyPr/>
          <a:lstStyle>
            <a:lvl1pPr marL="302279" marR="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marL="302279" marR="0" lvl="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a:pPr>
            <a:r>
              <a:rPr lang="en-US" altLang="zh-CN"/>
              <a:t>More information for trainees</a:t>
            </a:r>
            <a:endParaRPr lang="zh-CN" altLang="en-US"/>
          </a:p>
          <a:p>
            <a:endParaRPr lang="zh-CN" altLang="en-US" dirty="0"/>
          </a:p>
        </p:txBody>
      </p:sp>
      <p:sp>
        <p:nvSpPr>
          <p:cNvPr id="25" name="TextBox 10">
            <a:extLst>
              <a:ext uri="{FF2B5EF4-FFF2-40B4-BE49-F238E27FC236}">
                <a16:creationId xmlns:a16="http://schemas.microsoft.com/office/drawing/2014/main" xmlns="" id="{2A36096C-62EF-4784-A852-D80DB41F805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26" name="Freeform 9">
            <a:extLst>
              <a:ext uri="{FF2B5EF4-FFF2-40B4-BE49-F238E27FC236}">
                <a16:creationId xmlns:a16="http://schemas.microsoft.com/office/drawing/2014/main" xmlns="" id="{C3E6B92D-4F56-451B-A969-F33FFD7B5596}"/>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11">
            <a:extLst>
              <a:ext uri="{FF2B5EF4-FFF2-40B4-BE49-F238E27FC236}">
                <a16:creationId xmlns:a16="http://schemas.microsoft.com/office/drawing/2014/main" xmlns="" id="{4D1BFDBB-75E2-48B2-B09C-1B807C81952A}"/>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8" name="组合 27">
            <a:extLst>
              <a:ext uri="{FF2B5EF4-FFF2-40B4-BE49-F238E27FC236}">
                <a16:creationId xmlns:a16="http://schemas.microsoft.com/office/drawing/2014/main" xmlns="" id="{B61332C9-A2C1-4661-A190-9D4473E87607}"/>
              </a:ext>
            </a:extLst>
          </p:cNvPr>
          <p:cNvGrpSpPr/>
          <p:nvPr userDrawn="1"/>
        </p:nvGrpSpPr>
        <p:grpSpPr>
          <a:xfrm>
            <a:off x="515380" y="456929"/>
            <a:ext cx="461963" cy="485190"/>
            <a:chOff x="-779463" y="1835151"/>
            <a:chExt cx="1136650" cy="1193799"/>
          </a:xfrm>
          <a:solidFill>
            <a:schemeClr val="bg1"/>
          </a:solidFill>
        </p:grpSpPr>
        <p:sp>
          <p:nvSpPr>
            <p:cNvPr id="29" name="Freeform 6">
              <a:extLst>
                <a:ext uri="{FF2B5EF4-FFF2-40B4-BE49-F238E27FC236}">
                  <a16:creationId xmlns:a16="http://schemas.microsoft.com/office/drawing/2014/main" xmlns="" id="{82A9BBD5-6775-48A2-A296-CD096ABBA8AE}"/>
                </a:ext>
              </a:extLst>
            </p:cNvPr>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7">
              <a:extLst>
                <a:ext uri="{FF2B5EF4-FFF2-40B4-BE49-F238E27FC236}">
                  <a16:creationId xmlns:a16="http://schemas.microsoft.com/office/drawing/2014/main" xmlns="" id="{D7F437DB-F937-48D0-884F-7A306DDFF48D}"/>
                </a:ext>
              </a:extLst>
            </p:cNvPr>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8">
              <a:extLst>
                <a:ext uri="{FF2B5EF4-FFF2-40B4-BE49-F238E27FC236}">
                  <a16:creationId xmlns:a16="http://schemas.microsoft.com/office/drawing/2014/main" xmlns="" id="{10EA7787-8391-467D-A51C-7E68BADC87DE}"/>
                </a:ext>
              </a:extLst>
            </p:cNvPr>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9">
              <a:extLst>
                <a:ext uri="{FF2B5EF4-FFF2-40B4-BE49-F238E27FC236}">
                  <a16:creationId xmlns:a16="http://schemas.microsoft.com/office/drawing/2014/main" xmlns="" id="{94728891-ED7D-40F2-8167-5038AD0D1E3B}"/>
                </a:ext>
              </a:extLst>
            </p:cNvPr>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10">
              <a:extLst>
                <a:ext uri="{FF2B5EF4-FFF2-40B4-BE49-F238E27FC236}">
                  <a16:creationId xmlns:a16="http://schemas.microsoft.com/office/drawing/2014/main" xmlns="" id="{8F5E0130-7164-459A-AA92-A957A8E21FAB}"/>
                </a:ext>
              </a:extLst>
            </p:cNvPr>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11">
              <a:extLst>
                <a:ext uri="{FF2B5EF4-FFF2-40B4-BE49-F238E27FC236}">
                  <a16:creationId xmlns:a16="http://schemas.microsoft.com/office/drawing/2014/main" xmlns="" id="{B904A554-2A74-40E1-96BB-8C0A0A5C723E}"/>
                </a:ext>
              </a:extLst>
            </p:cNvPr>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3484886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t"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mn-lt"/>
              <a:ea typeface="+mn-ea"/>
            </a:endParaRPr>
          </a:p>
        </p:txBody>
      </p:sp>
      <p:grpSp>
        <p:nvGrpSpPr>
          <p:cNvPr id="16" name="组合 15"/>
          <p:cNvGrpSpPr/>
          <p:nvPr/>
        </p:nvGrpSpPr>
        <p:grpSpPr>
          <a:xfrm>
            <a:off x="4148952" y="2637135"/>
            <a:ext cx="3894096" cy="1598831"/>
            <a:chOff x="4302972" y="2345035"/>
            <a:chExt cx="3895617" cy="1598831"/>
          </a:xfrm>
        </p:grpSpPr>
        <p:sp>
          <p:nvSpPr>
            <p:cNvPr id="14" name="矩形 13"/>
            <p:cNvSpPr/>
            <p:nvPr/>
          </p:nvSpPr>
          <p:spPr>
            <a:xfrm>
              <a:off x="5357748" y="2345035"/>
              <a:ext cx="1786065" cy="923330"/>
            </a:xfrm>
            <a:prstGeom prst="rect">
              <a:avLst/>
            </a:prstGeom>
            <a:noFill/>
          </p:spPr>
          <p:txBody>
            <a:bodyPr wrap="none" lIns="91440" tIns="45720" rIns="91440" bIns="45720">
              <a:spAutoFit/>
            </a:bodyPr>
            <a:lstStyle/>
            <a:p>
              <a:pPr algn="ctr"/>
              <a:r>
                <a:rPr lang="zh-CN" altLang="en-US" sz="5398" b="0" cap="none" spc="0" dirty="0">
                  <a:ln w="0"/>
                  <a:solidFill>
                    <a:schemeClr val="bg1"/>
                  </a:solidFill>
                  <a:effectLst>
                    <a:outerShdw blurRad="38100" dist="19050" dir="2700000" algn="tl" rotWithShape="0">
                      <a:schemeClr val="dk1">
                        <a:alpha val="40000"/>
                      </a:schemeClr>
                    </a:outerShdw>
                  </a:effectLst>
                </a:rPr>
                <a:t>谢 谢</a:t>
              </a:r>
              <a:endParaRPr lang="en-US" altLang="zh-CN" sz="5398" b="0" cap="none" spc="0" dirty="0">
                <a:ln w="0"/>
                <a:solidFill>
                  <a:schemeClr val="bg1"/>
                </a:solidFill>
                <a:effectLst>
                  <a:outerShdw blurRad="38100" dist="19050" dir="2700000" algn="tl" rotWithShape="0">
                    <a:schemeClr val="dk1">
                      <a:alpha val="40000"/>
                    </a:schemeClr>
                  </a:outerShdw>
                </a:effectLst>
              </a:endParaRPr>
            </a:p>
          </p:txBody>
        </p:sp>
        <p:sp>
          <p:nvSpPr>
            <p:cNvPr id="15" name="矩形 14"/>
            <p:cNvSpPr/>
            <p:nvPr/>
          </p:nvSpPr>
          <p:spPr>
            <a:xfrm>
              <a:off x="4302972" y="3297535"/>
              <a:ext cx="3895617" cy="646331"/>
            </a:xfrm>
            <a:prstGeom prst="rect">
              <a:avLst/>
            </a:prstGeom>
            <a:noFill/>
          </p:spPr>
          <p:txBody>
            <a:bodyPr wrap="none" lIns="91440" tIns="45720" rIns="91440" bIns="45720">
              <a:spAutoFit/>
            </a:bodyPr>
            <a:lstStyle/>
            <a:p>
              <a:pPr algn="ctr"/>
              <a:r>
                <a:rPr lang="en-US" altLang="zh-CN" sz="3599" b="0" cap="none" spc="0" dirty="0">
                  <a:ln w="0"/>
                  <a:solidFill>
                    <a:schemeClr val="bg1"/>
                  </a:solidFill>
                  <a:effectLst>
                    <a:outerShdw blurRad="38100" dist="19050" dir="2700000" algn="tl" rotWithShape="0">
                      <a:schemeClr val="dk1">
                        <a:alpha val="40000"/>
                      </a:schemeClr>
                    </a:outerShdw>
                  </a:effectLst>
                </a:rPr>
                <a:t>www.huawei.com</a:t>
              </a:r>
              <a:endParaRPr lang="zh-CN" altLang="en-US" sz="3599" b="0" cap="none" spc="0" dirty="0">
                <a:ln w="0"/>
                <a:solidFill>
                  <a:schemeClr val="bg1"/>
                </a:solidFill>
                <a:effectLst>
                  <a:outerShdw blurRad="38100" dist="19050" dir="2700000" algn="tl" rotWithShape="0">
                    <a:schemeClr val="dk1">
                      <a:alpha val="40000"/>
                    </a:schemeClr>
                  </a:outerShdw>
                </a:effectLst>
              </a:endParaRPr>
            </a:p>
          </p:txBody>
        </p:sp>
      </p:grpSp>
      <p:pic>
        <p:nvPicPr>
          <p:cNvPr id="7" name="Picture 2" descr="D:\201207257配图\培训\shutterstock_242224906.jpg">
            <a:extLst>
              <a:ext uri="{FF2B5EF4-FFF2-40B4-BE49-F238E27FC236}">
                <a16:creationId xmlns:a16="http://schemas.microsoft.com/office/drawing/2014/main" xmlns="" id="{65BCD74E-7E7C-4B92-8635-9FF18FDA660A}"/>
              </a:ext>
            </a:extLst>
          </p:cNvPr>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a:extLst>
              <a:ext uri="{FF2B5EF4-FFF2-40B4-BE49-F238E27FC236}">
                <a16:creationId xmlns:a16="http://schemas.microsoft.com/office/drawing/2014/main" xmlns="" id="{D6E2E60C-1D27-4CCD-B5A6-25D35A38D82B}"/>
              </a:ext>
            </a:extLst>
          </p:cNvPr>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1" name="组合 10">
            <a:extLst>
              <a:ext uri="{FF2B5EF4-FFF2-40B4-BE49-F238E27FC236}">
                <a16:creationId xmlns:a16="http://schemas.microsoft.com/office/drawing/2014/main" xmlns="" id="{6E9E357D-4A5D-475D-BD00-F349BB12D82F}"/>
              </a:ext>
            </a:extLst>
          </p:cNvPr>
          <p:cNvGrpSpPr/>
          <p:nvPr userDrawn="1"/>
        </p:nvGrpSpPr>
        <p:grpSpPr>
          <a:xfrm>
            <a:off x="4148952" y="2637135"/>
            <a:ext cx="3894096" cy="1598831"/>
            <a:chOff x="4302972" y="2345035"/>
            <a:chExt cx="3895617" cy="1598831"/>
          </a:xfrm>
        </p:grpSpPr>
        <p:sp>
          <p:nvSpPr>
            <p:cNvPr id="12" name="矩形 11">
              <a:extLst>
                <a:ext uri="{FF2B5EF4-FFF2-40B4-BE49-F238E27FC236}">
                  <a16:creationId xmlns:a16="http://schemas.microsoft.com/office/drawing/2014/main" xmlns="" id="{4C35F99E-0323-481B-95ED-103D2105054E}"/>
                </a:ext>
              </a:extLst>
            </p:cNvPr>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3" name="矩形 12">
              <a:extLst>
                <a:ext uri="{FF2B5EF4-FFF2-40B4-BE49-F238E27FC236}">
                  <a16:creationId xmlns:a16="http://schemas.microsoft.com/office/drawing/2014/main" xmlns="" id="{66F89B4B-981C-47E3-93FE-53AA999C2700}"/>
                </a:ext>
              </a:extLst>
            </p:cNvPr>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616591696"/>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修订记录">
    <p:spTree>
      <p:nvGrpSpPr>
        <p:cNvPr id="1" name=""/>
        <p:cNvGrpSpPr/>
        <p:nvPr/>
      </p:nvGrpSpPr>
      <p:grpSpPr>
        <a:xfrm>
          <a:off x="0" y="0"/>
          <a:ext cx="0" cy="0"/>
          <a:chOff x="0" y="0"/>
          <a:chExt cx="0" cy="0"/>
        </a:xfrm>
      </p:grpSpPr>
      <p:graphicFrame>
        <p:nvGraphicFramePr>
          <p:cNvPr id="3" name="Group 3"/>
          <p:cNvGraphicFramePr>
            <a:graphicFrameLocks noGrp="1"/>
          </p:cNvGraphicFramePr>
          <p:nvPr userDrawn="1">
            <p:extLst/>
          </p:nvPr>
        </p:nvGraphicFramePr>
        <p:xfrm>
          <a:off x="1007140" y="1254490"/>
          <a:ext cx="10460715" cy="1082675"/>
        </p:xfrm>
        <a:graphic>
          <a:graphicData uri="http://schemas.openxmlformats.org/drawingml/2006/table">
            <a:tbl>
              <a:tblPr/>
              <a:tblGrid>
                <a:gridCol w="3119031">
                  <a:extLst>
                    <a:ext uri="{9D8B030D-6E8A-4147-A177-3AD203B41FA5}">
                      <a16:colId xmlns="" xmlns:a16="http://schemas.microsoft.com/office/drawing/2014/main" val="20000"/>
                    </a:ext>
                  </a:extLst>
                </a:gridCol>
                <a:gridCol w="1967450">
                  <a:extLst>
                    <a:ext uri="{9D8B030D-6E8A-4147-A177-3AD203B41FA5}">
                      <a16:colId xmlns="" xmlns:a16="http://schemas.microsoft.com/office/drawing/2014/main" val="20001"/>
                    </a:ext>
                  </a:extLst>
                </a:gridCol>
                <a:gridCol w="3023155">
                  <a:extLst>
                    <a:ext uri="{9D8B030D-6E8A-4147-A177-3AD203B41FA5}">
                      <a16:colId xmlns="" xmlns:a16="http://schemas.microsoft.com/office/drawing/2014/main" val="20002"/>
                    </a:ext>
                  </a:extLst>
                </a:gridCol>
                <a:gridCol w="2351079">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4" name="Group 21"/>
          <p:cNvGraphicFramePr>
            <a:graphicFrameLocks noGrp="1"/>
          </p:cNvGraphicFramePr>
          <p:nvPr userDrawn="1">
            <p:extLst/>
          </p:nvPr>
        </p:nvGraphicFramePr>
        <p:xfrm>
          <a:off x="1007140" y="2776902"/>
          <a:ext cx="10460714" cy="3038475"/>
        </p:xfrm>
        <a:graphic>
          <a:graphicData uri="http://schemas.openxmlformats.org/drawingml/2006/table">
            <a:tbl>
              <a:tblPr/>
              <a:tblGrid>
                <a:gridCol w="3119030">
                  <a:extLst>
                    <a:ext uri="{9D8B030D-6E8A-4147-A177-3AD203B41FA5}">
                      <a16:colId xmlns="" xmlns:a16="http://schemas.microsoft.com/office/drawing/2014/main" val="20000"/>
                    </a:ext>
                  </a:extLst>
                </a:gridCol>
                <a:gridCol w="1967450">
                  <a:extLst>
                    <a:ext uri="{9D8B030D-6E8A-4147-A177-3AD203B41FA5}">
                      <a16:colId xmlns="" xmlns:a16="http://schemas.microsoft.com/office/drawing/2014/main" val="20001"/>
                    </a:ext>
                  </a:extLst>
                </a:gridCol>
                <a:gridCol w="3023155">
                  <a:extLst>
                    <a:ext uri="{9D8B030D-6E8A-4147-A177-3AD203B41FA5}">
                      <a16:colId xmlns="" xmlns:a16="http://schemas.microsoft.com/office/drawing/2014/main" val="20002"/>
                    </a:ext>
                  </a:extLst>
                </a:gridCol>
                <a:gridCol w="2351079">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a:ln>
                          <a:noFill/>
                        </a:ln>
                        <a:solidFill>
                          <a:schemeClr val="tx1"/>
                        </a:solidFill>
                        <a:effectLst/>
                        <a:latin typeface="Huawei Sans" panose="020C0503030203020204" pitchFamily="34" charset="0"/>
                        <a:ea typeface="+mn-ea"/>
                      </a:endParaRPr>
                    </a:p>
                  </a:txBody>
                  <a:tcPr marL="104303" marR="104303"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a:ln>
                          <a:noFill/>
                        </a:ln>
                        <a:solidFill>
                          <a:schemeClr val="tx1"/>
                        </a:solidFill>
                        <a:effectLst/>
                        <a:latin typeface="Huawei Sans" panose="020C0503030203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a:ln>
                          <a:noFill/>
                        </a:ln>
                        <a:solidFill>
                          <a:schemeClr val="tx1"/>
                        </a:solidFill>
                        <a:effectLst/>
                        <a:latin typeface="Huawei Sans" panose="020C0503030203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bl>
          </a:graphicData>
        </a:graphic>
      </p:graphicFrame>
      <p:sp>
        <p:nvSpPr>
          <p:cNvPr id="5" name="文本占位符 7"/>
          <p:cNvSpPr>
            <a:spLocks noGrp="1"/>
          </p:cNvSpPr>
          <p:nvPr>
            <p:ph type="body" sz="quarter" idx="17" hasCustomPrompt="1"/>
          </p:nvPr>
        </p:nvSpPr>
        <p:spPr>
          <a:xfrm>
            <a:off x="1007139" y="1825692"/>
            <a:ext cx="3119030" cy="504887"/>
          </a:xfrm>
          <a:prstGeom prst="rect">
            <a:avLst/>
          </a:prstGeom>
        </p:spPr>
        <p:txBody>
          <a:bodyPr anchor="ctr"/>
          <a:lstStyle>
            <a:lvl1pPr algn="ctr">
              <a:lnSpc>
                <a:spcPct val="100000"/>
              </a:lnSpc>
              <a:buNone/>
              <a:defRPr sz="1599">
                <a:latin typeface="Huawei Sans" panose="020C0503030203020204" pitchFamily="34" charset="0"/>
                <a:ea typeface="方正兰亭黑简体" panose="02000000000000000000" pitchFamily="2" charset="-122"/>
                <a:cs typeface="Arial" panose="020B0604020202020204" pitchFamily="34" charset="0"/>
              </a:defRPr>
            </a:lvl1pPr>
          </a:lstStyle>
          <a:p>
            <a:pPr lvl="0"/>
            <a:r>
              <a:rPr lang="en-US" altLang="zh-CN" dirty="0" smtClean="0"/>
              <a:t>Course Code</a:t>
            </a:r>
            <a:endParaRPr lang="en-US" altLang="zh-CN" dirty="0"/>
          </a:p>
        </p:txBody>
      </p:sp>
      <p:sp>
        <p:nvSpPr>
          <p:cNvPr id="6" name="文本占位符 7"/>
          <p:cNvSpPr>
            <a:spLocks noGrp="1"/>
          </p:cNvSpPr>
          <p:nvPr>
            <p:ph type="body" sz="quarter" idx="18" hasCustomPrompt="1"/>
          </p:nvPr>
        </p:nvSpPr>
        <p:spPr>
          <a:xfrm>
            <a:off x="4126170" y="1825692"/>
            <a:ext cx="1967450" cy="504887"/>
          </a:xfrm>
          <a:prstGeom prst="rect">
            <a:avLst/>
          </a:prstGeom>
        </p:spPr>
        <p:txBody>
          <a:bodyPr anchor="ctr"/>
          <a:lstStyle>
            <a:lvl1pPr algn="ctr">
              <a:lnSpc>
                <a:spcPct val="100000"/>
              </a:lnSpc>
              <a:buNone/>
              <a:defRPr sz="1599">
                <a:latin typeface="Huawei Sans" panose="020C0503030203020204" pitchFamily="34" charset="0"/>
                <a:ea typeface="方正兰亭黑简体" panose="02000000000000000000" pitchFamily="2" charset="-122"/>
                <a:cs typeface="Arial" panose="020B0604020202020204" pitchFamily="34" charset="0"/>
              </a:defRPr>
            </a:lvl1pPr>
          </a:lstStyle>
          <a:p>
            <a:pPr lvl="0"/>
            <a:r>
              <a:rPr lang="en-US" altLang="zh-CN" dirty="0" smtClean="0"/>
              <a:t>Product</a:t>
            </a:r>
            <a:endParaRPr lang="en-US" altLang="zh-CN" dirty="0"/>
          </a:p>
        </p:txBody>
      </p:sp>
      <p:sp>
        <p:nvSpPr>
          <p:cNvPr id="7" name="文本占位符 7"/>
          <p:cNvSpPr>
            <a:spLocks noGrp="1"/>
          </p:cNvSpPr>
          <p:nvPr>
            <p:ph type="body" sz="quarter" idx="19" hasCustomPrompt="1"/>
          </p:nvPr>
        </p:nvSpPr>
        <p:spPr>
          <a:xfrm>
            <a:off x="6093619" y="1825692"/>
            <a:ext cx="3023155" cy="504887"/>
          </a:xfrm>
          <a:prstGeom prst="rect">
            <a:avLst/>
          </a:prstGeom>
        </p:spPr>
        <p:txBody>
          <a:bodyPr anchor="ctr"/>
          <a:lstStyle>
            <a:lvl1pPr algn="ctr">
              <a:lnSpc>
                <a:spcPct val="100000"/>
              </a:lnSpc>
              <a:buNone/>
              <a:defRPr sz="1599">
                <a:latin typeface="Huawei Sans" panose="020C0503030203020204" pitchFamily="34" charset="0"/>
                <a:ea typeface="方正兰亭黑简体" panose="02000000000000000000" pitchFamily="2" charset="-122"/>
                <a:cs typeface="Arial" panose="020B0604020202020204" pitchFamily="34" charset="0"/>
              </a:defRPr>
            </a:lvl1pPr>
          </a:lstStyle>
          <a:p>
            <a:pPr lvl="0"/>
            <a:r>
              <a:rPr lang="en-US" altLang="zh-CN" dirty="0"/>
              <a:t>V5R2</a:t>
            </a:r>
            <a:endParaRPr lang="zh-CN" altLang="en-US" dirty="0"/>
          </a:p>
        </p:txBody>
      </p:sp>
      <p:sp>
        <p:nvSpPr>
          <p:cNvPr id="8" name="文本占位符 7"/>
          <p:cNvSpPr>
            <a:spLocks noGrp="1"/>
          </p:cNvSpPr>
          <p:nvPr>
            <p:ph type="body" sz="quarter" idx="20" hasCustomPrompt="1"/>
          </p:nvPr>
        </p:nvSpPr>
        <p:spPr>
          <a:xfrm>
            <a:off x="9116775" y="1825692"/>
            <a:ext cx="2351079" cy="504887"/>
          </a:xfrm>
          <a:prstGeom prst="rect">
            <a:avLst/>
          </a:prstGeom>
        </p:spPr>
        <p:txBody>
          <a:bodyPr anchor="ctr"/>
          <a:lstStyle>
            <a:lvl1pPr algn="ctr">
              <a:lnSpc>
                <a:spcPct val="100000"/>
              </a:lnSpc>
              <a:buNone/>
              <a:defRPr sz="1599">
                <a:latin typeface="Huawei Sans" panose="020C0503030203020204" pitchFamily="34" charset="0"/>
                <a:ea typeface="方正兰亭黑简体" panose="02000000000000000000" pitchFamily="2" charset="-122"/>
                <a:cs typeface="Arial" panose="020B0604020202020204" pitchFamily="34" charset="0"/>
              </a:defRPr>
            </a:lvl1pPr>
          </a:lstStyle>
          <a:p>
            <a:pPr lvl="0"/>
            <a:r>
              <a:rPr lang="en-US" altLang="zh-CN" dirty="0"/>
              <a:t>V1R1</a:t>
            </a:r>
            <a:endParaRPr lang="zh-CN" altLang="en-US" dirty="0"/>
          </a:p>
        </p:txBody>
      </p:sp>
      <p:sp>
        <p:nvSpPr>
          <p:cNvPr id="9" name="文本占位符 7"/>
          <p:cNvSpPr>
            <a:spLocks noGrp="1"/>
          </p:cNvSpPr>
          <p:nvPr>
            <p:ph type="body" sz="quarter" idx="13" hasCustomPrompt="1"/>
          </p:nvPr>
        </p:nvSpPr>
        <p:spPr>
          <a:xfrm>
            <a:off x="1007042" y="3373862"/>
            <a:ext cx="3119128" cy="468052"/>
          </a:xfrm>
          <a:prstGeom prst="rect">
            <a:avLst/>
          </a:prstGeom>
        </p:spPr>
        <p:txBody>
          <a:bodyPr anchor="ctr"/>
          <a:lstStyle>
            <a:lvl1pPr algn="ctr">
              <a:lnSpc>
                <a:spcPct val="100000"/>
              </a:lnSpc>
              <a:buNone/>
              <a:defRPr sz="1599">
                <a:latin typeface="Huawei Sans" panose="020C0503030203020204" pitchFamily="34" charset="0"/>
                <a:ea typeface="方正兰亭黑简体" panose="02000000000000000000" pitchFamily="2" charset="-122"/>
                <a:cs typeface="Arial" panose="020B0604020202020204" pitchFamily="34" charset="0"/>
              </a:defRPr>
            </a:lvl1pPr>
          </a:lstStyle>
          <a:p>
            <a:pPr lvl="0"/>
            <a:r>
              <a:rPr lang="en-US" altLang="zh-CN" dirty="0" smtClean="0"/>
              <a:t>Author/ID</a:t>
            </a:r>
            <a:endParaRPr lang="en-US" altLang="zh-CN" dirty="0"/>
          </a:p>
        </p:txBody>
      </p:sp>
      <p:sp>
        <p:nvSpPr>
          <p:cNvPr id="10" name="文本占位符 7"/>
          <p:cNvSpPr>
            <a:spLocks noGrp="1"/>
          </p:cNvSpPr>
          <p:nvPr>
            <p:ph type="body" sz="quarter" idx="14" hasCustomPrompt="1"/>
          </p:nvPr>
        </p:nvSpPr>
        <p:spPr>
          <a:xfrm>
            <a:off x="4126170" y="3373862"/>
            <a:ext cx="1967450" cy="468052"/>
          </a:xfrm>
          <a:prstGeom prst="rect">
            <a:avLst/>
          </a:prstGeom>
        </p:spPr>
        <p:txBody>
          <a:bodyPr anchor="ctr"/>
          <a:lstStyle>
            <a:lvl1pPr algn="ctr">
              <a:lnSpc>
                <a:spcPct val="100000"/>
              </a:lnSpc>
              <a:buNone/>
              <a:defRPr sz="1599">
                <a:latin typeface="Huawei Sans" panose="020C0503030203020204" pitchFamily="34" charset="0"/>
                <a:ea typeface="方正兰亭黑简体" panose="02000000000000000000" pitchFamily="2" charset="-122"/>
                <a:cs typeface="Arial" panose="020B0604020202020204" pitchFamily="34" charset="0"/>
              </a:defRPr>
            </a:lvl1pPr>
          </a:lstStyle>
          <a:p>
            <a:pPr lvl="0"/>
            <a:r>
              <a:rPr lang="en-US" altLang="zh-CN" dirty="0"/>
              <a:t>2015.01.25</a:t>
            </a:r>
            <a:endParaRPr lang="zh-CN" altLang="en-US" dirty="0"/>
          </a:p>
        </p:txBody>
      </p:sp>
      <p:sp>
        <p:nvSpPr>
          <p:cNvPr id="11" name="文本占位符 7"/>
          <p:cNvSpPr>
            <a:spLocks noGrp="1"/>
          </p:cNvSpPr>
          <p:nvPr>
            <p:ph type="body" sz="quarter" idx="15" hasCustomPrompt="1"/>
          </p:nvPr>
        </p:nvSpPr>
        <p:spPr>
          <a:xfrm>
            <a:off x="6093619" y="3373862"/>
            <a:ext cx="3023155" cy="468052"/>
          </a:xfrm>
          <a:prstGeom prst="rect">
            <a:avLst/>
          </a:prstGeom>
        </p:spPr>
        <p:txBody>
          <a:bodyPr anchor="ctr"/>
          <a:lstStyle>
            <a:lvl1pPr algn="ctr">
              <a:lnSpc>
                <a:spcPct val="100000"/>
              </a:lnSpc>
              <a:buNone/>
              <a:defRPr sz="1599">
                <a:latin typeface="Huawei Sans" panose="020C0503030203020204" pitchFamily="34" charset="0"/>
                <a:ea typeface="方正兰亭黑简体" panose="02000000000000000000" pitchFamily="2" charset="-122"/>
                <a:cs typeface="Arial" panose="020B0604020202020204" pitchFamily="34" charset="0"/>
              </a:defRPr>
            </a:lvl1pPr>
          </a:lstStyle>
          <a:p>
            <a:pPr lvl="0"/>
            <a:r>
              <a:rPr lang="en-US" altLang="zh-CN" dirty="0" smtClean="0"/>
              <a:t>Reviewer/ID</a:t>
            </a:r>
            <a:endParaRPr lang="en-US" altLang="zh-CN" dirty="0"/>
          </a:p>
        </p:txBody>
      </p:sp>
      <p:sp>
        <p:nvSpPr>
          <p:cNvPr id="12" name="文本占位符 7"/>
          <p:cNvSpPr>
            <a:spLocks noGrp="1"/>
          </p:cNvSpPr>
          <p:nvPr>
            <p:ph type="body" sz="quarter" idx="16" hasCustomPrompt="1"/>
          </p:nvPr>
        </p:nvSpPr>
        <p:spPr>
          <a:xfrm>
            <a:off x="9116775" y="3337858"/>
            <a:ext cx="2351342" cy="504056"/>
          </a:xfrm>
          <a:prstGeom prst="rect">
            <a:avLst/>
          </a:prstGeom>
        </p:spPr>
        <p:txBody>
          <a:bodyPr anchor="ctr"/>
          <a:lstStyle>
            <a:lvl1pPr algn="ctr">
              <a:lnSpc>
                <a:spcPct val="100000"/>
              </a:lnSpc>
              <a:buNone/>
              <a:defRPr sz="1599">
                <a:latin typeface="Huawei Sans" panose="020C0503030203020204" pitchFamily="34" charset="0"/>
                <a:ea typeface="方正兰亭黑简体" panose="02000000000000000000" pitchFamily="2" charset="-122"/>
                <a:cs typeface="Arial" panose="020B0604020202020204" pitchFamily="34" charset="0"/>
              </a:defRPr>
            </a:lvl1pPr>
          </a:lstStyle>
          <a:p>
            <a:pPr lvl="0"/>
            <a:r>
              <a:rPr lang="en-US" altLang="zh-CN" dirty="0" smtClean="0"/>
              <a:t>Type</a:t>
            </a:r>
            <a:endParaRPr lang="zh-CN" altLang="en-US" dirty="0"/>
          </a:p>
        </p:txBody>
      </p:sp>
      <p:sp>
        <p:nvSpPr>
          <p:cNvPr id="15" name="文本占位符 7"/>
          <p:cNvSpPr>
            <a:spLocks noGrp="1"/>
          </p:cNvSpPr>
          <p:nvPr>
            <p:ph type="body" sz="quarter" idx="21" hasCustomPrompt="1"/>
          </p:nvPr>
        </p:nvSpPr>
        <p:spPr>
          <a:xfrm>
            <a:off x="1007042" y="3877918"/>
            <a:ext cx="3119128" cy="468052"/>
          </a:xfrm>
          <a:prstGeom prst="rect">
            <a:avLst/>
          </a:prstGeom>
        </p:spPr>
        <p:txBody>
          <a:bodyPr anchor="ctr"/>
          <a:lstStyle>
            <a:lvl1pPr algn="ctr">
              <a:lnSpc>
                <a:spcPct val="100000"/>
              </a:lnSpc>
              <a:buNone/>
              <a:defRPr sz="1599">
                <a:latin typeface="Huawei Sans" panose="020C0503030203020204" pitchFamily="34" charset="0"/>
                <a:ea typeface="方正兰亭黑简体" panose="02000000000000000000" pitchFamily="2" charset="-122"/>
                <a:cs typeface="Arial" panose="020B0604020202020204" pitchFamily="34" charset="0"/>
              </a:defRPr>
            </a:lvl1pPr>
          </a:lstStyle>
          <a:p>
            <a:pPr lvl="0"/>
            <a:r>
              <a:rPr lang="en-US" altLang="zh-CN" dirty="0" smtClean="0"/>
              <a:t>Author/ID</a:t>
            </a:r>
            <a:endParaRPr lang="en-US" altLang="zh-CN" dirty="0"/>
          </a:p>
        </p:txBody>
      </p:sp>
      <p:sp>
        <p:nvSpPr>
          <p:cNvPr id="16" name="文本占位符 7"/>
          <p:cNvSpPr>
            <a:spLocks noGrp="1"/>
          </p:cNvSpPr>
          <p:nvPr>
            <p:ph type="body" sz="quarter" idx="22" hasCustomPrompt="1"/>
          </p:nvPr>
        </p:nvSpPr>
        <p:spPr>
          <a:xfrm>
            <a:off x="4126170" y="3877918"/>
            <a:ext cx="1967450" cy="468052"/>
          </a:xfrm>
          <a:prstGeom prst="rect">
            <a:avLst/>
          </a:prstGeom>
        </p:spPr>
        <p:txBody>
          <a:bodyPr anchor="ctr"/>
          <a:lstStyle>
            <a:lvl1pPr algn="ctr">
              <a:lnSpc>
                <a:spcPct val="100000"/>
              </a:lnSpc>
              <a:buNone/>
              <a:defRPr sz="1599">
                <a:latin typeface="Huawei Sans" panose="020C0503030203020204" pitchFamily="34" charset="0"/>
                <a:ea typeface="方正兰亭黑简体" panose="02000000000000000000" pitchFamily="2" charset="-122"/>
                <a:cs typeface="Arial" panose="020B0604020202020204" pitchFamily="34" charset="0"/>
              </a:defRPr>
            </a:lvl1pPr>
          </a:lstStyle>
          <a:p>
            <a:pPr lvl="0"/>
            <a:r>
              <a:rPr lang="en-US" altLang="zh-CN" dirty="0"/>
              <a:t>2015.01.25</a:t>
            </a:r>
            <a:endParaRPr lang="zh-CN" altLang="en-US" dirty="0"/>
          </a:p>
        </p:txBody>
      </p:sp>
      <p:sp>
        <p:nvSpPr>
          <p:cNvPr id="17" name="文本占位符 7"/>
          <p:cNvSpPr>
            <a:spLocks noGrp="1"/>
          </p:cNvSpPr>
          <p:nvPr>
            <p:ph type="body" sz="quarter" idx="23" hasCustomPrompt="1"/>
          </p:nvPr>
        </p:nvSpPr>
        <p:spPr>
          <a:xfrm>
            <a:off x="6093619" y="3877918"/>
            <a:ext cx="3023155" cy="468052"/>
          </a:xfrm>
          <a:prstGeom prst="rect">
            <a:avLst/>
          </a:prstGeom>
        </p:spPr>
        <p:txBody>
          <a:bodyPr anchor="ctr"/>
          <a:lstStyle>
            <a:lvl1pPr algn="ctr">
              <a:lnSpc>
                <a:spcPct val="100000"/>
              </a:lnSpc>
              <a:buNone/>
              <a:defRPr sz="1599">
                <a:latin typeface="Huawei Sans" panose="020C0503030203020204" pitchFamily="34" charset="0"/>
                <a:ea typeface="方正兰亭黑简体" panose="02000000000000000000" pitchFamily="2" charset="-122"/>
                <a:cs typeface="Arial" panose="020B0604020202020204" pitchFamily="34" charset="0"/>
              </a:defRPr>
            </a:lvl1pPr>
          </a:lstStyle>
          <a:p>
            <a:pPr lvl="0"/>
            <a:r>
              <a:rPr lang="en-US" altLang="zh-CN" dirty="0" smtClean="0"/>
              <a:t>Reviewer/ID</a:t>
            </a:r>
            <a:endParaRPr lang="en-US" altLang="zh-CN" dirty="0"/>
          </a:p>
        </p:txBody>
      </p:sp>
      <p:sp>
        <p:nvSpPr>
          <p:cNvPr id="18" name="文本占位符 7"/>
          <p:cNvSpPr>
            <a:spLocks noGrp="1"/>
          </p:cNvSpPr>
          <p:nvPr>
            <p:ph type="body" sz="quarter" idx="24" hasCustomPrompt="1"/>
          </p:nvPr>
        </p:nvSpPr>
        <p:spPr>
          <a:xfrm>
            <a:off x="9116775" y="3841914"/>
            <a:ext cx="2351342" cy="504056"/>
          </a:xfrm>
          <a:prstGeom prst="rect">
            <a:avLst/>
          </a:prstGeom>
        </p:spPr>
        <p:txBody>
          <a:bodyPr anchor="ctr"/>
          <a:lstStyle>
            <a:lvl1pPr algn="ctr">
              <a:lnSpc>
                <a:spcPct val="100000"/>
              </a:lnSpc>
              <a:buNone/>
              <a:defRPr sz="1599">
                <a:latin typeface="Huawei Sans" panose="020C0503030203020204" pitchFamily="34" charset="0"/>
                <a:ea typeface="方正兰亭黑简体" panose="02000000000000000000" pitchFamily="2" charset="-122"/>
                <a:cs typeface="Arial" panose="020B0604020202020204" pitchFamily="34" charset="0"/>
              </a:defRPr>
            </a:lvl1pPr>
          </a:lstStyle>
          <a:p>
            <a:pPr lvl="0"/>
            <a:r>
              <a:rPr lang="en-US" altLang="zh-CN" dirty="0" smtClean="0"/>
              <a:t>Type</a:t>
            </a:r>
            <a:endParaRPr lang="zh-CN" altLang="en-US" dirty="0"/>
          </a:p>
        </p:txBody>
      </p:sp>
      <p:sp>
        <p:nvSpPr>
          <p:cNvPr id="19" name="文本占位符 7"/>
          <p:cNvSpPr>
            <a:spLocks noGrp="1"/>
          </p:cNvSpPr>
          <p:nvPr>
            <p:ph type="body" sz="quarter" idx="25" hasCustomPrompt="1"/>
          </p:nvPr>
        </p:nvSpPr>
        <p:spPr>
          <a:xfrm>
            <a:off x="1007042" y="4345970"/>
            <a:ext cx="3119128" cy="468052"/>
          </a:xfrm>
          <a:prstGeom prst="rect">
            <a:avLst/>
          </a:prstGeom>
        </p:spPr>
        <p:txBody>
          <a:bodyPr anchor="ctr"/>
          <a:lstStyle>
            <a:lvl1pPr algn="ctr">
              <a:lnSpc>
                <a:spcPct val="100000"/>
              </a:lnSpc>
              <a:buNone/>
              <a:defRPr sz="1599">
                <a:latin typeface="Huawei Sans" panose="020C0503030203020204" pitchFamily="34" charset="0"/>
                <a:ea typeface="方正兰亭黑简体" panose="02000000000000000000" pitchFamily="2" charset="-122"/>
                <a:cs typeface="Arial" panose="020B0604020202020204" pitchFamily="34" charset="0"/>
              </a:defRPr>
            </a:lvl1pPr>
          </a:lstStyle>
          <a:p>
            <a:pPr lvl="0"/>
            <a:r>
              <a:rPr lang="en-US" altLang="zh-CN" dirty="0" smtClean="0"/>
              <a:t>Author/ID</a:t>
            </a:r>
            <a:endParaRPr lang="en-US" altLang="zh-CN" dirty="0"/>
          </a:p>
        </p:txBody>
      </p:sp>
      <p:sp>
        <p:nvSpPr>
          <p:cNvPr id="20" name="文本占位符 7"/>
          <p:cNvSpPr>
            <a:spLocks noGrp="1"/>
          </p:cNvSpPr>
          <p:nvPr>
            <p:ph type="body" sz="quarter" idx="26" hasCustomPrompt="1"/>
          </p:nvPr>
        </p:nvSpPr>
        <p:spPr>
          <a:xfrm>
            <a:off x="4126170" y="4345970"/>
            <a:ext cx="1967450" cy="468052"/>
          </a:xfrm>
          <a:prstGeom prst="rect">
            <a:avLst/>
          </a:prstGeom>
        </p:spPr>
        <p:txBody>
          <a:bodyPr anchor="ctr"/>
          <a:lstStyle>
            <a:lvl1pPr algn="ctr">
              <a:lnSpc>
                <a:spcPct val="100000"/>
              </a:lnSpc>
              <a:buNone/>
              <a:defRPr sz="1599">
                <a:latin typeface="Huawei Sans" panose="020C0503030203020204" pitchFamily="34" charset="0"/>
                <a:ea typeface="方正兰亭黑简体" panose="02000000000000000000" pitchFamily="2" charset="-122"/>
                <a:cs typeface="Arial" panose="020B0604020202020204" pitchFamily="34" charset="0"/>
              </a:defRPr>
            </a:lvl1pPr>
          </a:lstStyle>
          <a:p>
            <a:pPr lvl="0"/>
            <a:r>
              <a:rPr lang="en-US" altLang="zh-CN" dirty="0"/>
              <a:t>2015.01.25</a:t>
            </a:r>
            <a:endParaRPr lang="zh-CN" altLang="en-US" dirty="0"/>
          </a:p>
        </p:txBody>
      </p:sp>
      <p:sp>
        <p:nvSpPr>
          <p:cNvPr id="21" name="文本占位符 7"/>
          <p:cNvSpPr>
            <a:spLocks noGrp="1"/>
          </p:cNvSpPr>
          <p:nvPr>
            <p:ph type="body" sz="quarter" idx="27" hasCustomPrompt="1"/>
          </p:nvPr>
        </p:nvSpPr>
        <p:spPr>
          <a:xfrm>
            <a:off x="6093619" y="4345970"/>
            <a:ext cx="3023155" cy="468052"/>
          </a:xfrm>
          <a:prstGeom prst="rect">
            <a:avLst/>
          </a:prstGeom>
        </p:spPr>
        <p:txBody>
          <a:bodyPr anchor="ctr"/>
          <a:lstStyle>
            <a:lvl1pPr algn="ctr">
              <a:lnSpc>
                <a:spcPct val="100000"/>
              </a:lnSpc>
              <a:buNone/>
              <a:defRPr sz="1599">
                <a:latin typeface="Huawei Sans" panose="020C0503030203020204" pitchFamily="34" charset="0"/>
                <a:ea typeface="方正兰亭黑简体" panose="02000000000000000000" pitchFamily="2" charset="-122"/>
                <a:cs typeface="Arial" panose="020B0604020202020204" pitchFamily="34" charset="0"/>
              </a:defRPr>
            </a:lvl1pPr>
          </a:lstStyle>
          <a:p>
            <a:pPr lvl="0"/>
            <a:r>
              <a:rPr lang="en-US" altLang="zh-CN" dirty="0" smtClean="0"/>
              <a:t>Reviewer/ID</a:t>
            </a:r>
            <a:endParaRPr lang="en-US" altLang="zh-CN" dirty="0"/>
          </a:p>
        </p:txBody>
      </p:sp>
      <p:sp>
        <p:nvSpPr>
          <p:cNvPr id="22" name="文本占位符 7"/>
          <p:cNvSpPr>
            <a:spLocks noGrp="1"/>
          </p:cNvSpPr>
          <p:nvPr>
            <p:ph type="body" sz="quarter" idx="28" hasCustomPrompt="1"/>
          </p:nvPr>
        </p:nvSpPr>
        <p:spPr>
          <a:xfrm>
            <a:off x="9116775" y="4345970"/>
            <a:ext cx="2351342" cy="468052"/>
          </a:xfrm>
          <a:prstGeom prst="rect">
            <a:avLst/>
          </a:prstGeom>
        </p:spPr>
        <p:txBody>
          <a:bodyPr anchor="ctr"/>
          <a:lstStyle>
            <a:lvl1pPr algn="ctr">
              <a:lnSpc>
                <a:spcPct val="100000"/>
              </a:lnSpc>
              <a:buNone/>
              <a:defRPr sz="1599">
                <a:latin typeface="Huawei Sans" panose="020C0503030203020204" pitchFamily="34" charset="0"/>
                <a:ea typeface="方正兰亭黑简体" panose="02000000000000000000" pitchFamily="2" charset="-122"/>
                <a:cs typeface="Arial" panose="020B0604020202020204" pitchFamily="34" charset="0"/>
              </a:defRPr>
            </a:lvl1pPr>
          </a:lstStyle>
          <a:p>
            <a:pPr lvl="0"/>
            <a:r>
              <a:rPr lang="en-US" altLang="zh-CN" dirty="0" smtClean="0"/>
              <a:t>Type</a:t>
            </a:r>
            <a:endParaRPr lang="zh-CN" altLang="en-US" dirty="0"/>
          </a:p>
        </p:txBody>
      </p:sp>
      <p:sp>
        <p:nvSpPr>
          <p:cNvPr id="23" name="文本占位符 7"/>
          <p:cNvSpPr>
            <a:spLocks noGrp="1"/>
          </p:cNvSpPr>
          <p:nvPr>
            <p:ph type="body" sz="quarter" idx="29" hasCustomPrompt="1"/>
          </p:nvPr>
        </p:nvSpPr>
        <p:spPr>
          <a:xfrm>
            <a:off x="1007042" y="4886030"/>
            <a:ext cx="3119128" cy="468052"/>
          </a:xfrm>
          <a:prstGeom prst="rect">
            <a:avLst/>
          </a:prstGeom>
        </p:spPr>
        <p:txBody>
          <a:bodyPr anchor="ctr"/>
          <a:lstStyle>
            <a:lvl1pPr algn="ctr">
              <a:lnSpc>
                <a:spcPct val="100000"/>
              </a:lnSpc>
              <a:buNone/>
              <a:defRPr sz="1599">
                <a:latin typeface="Huawei Sans" panose="020C0503030203020204" pitchFamily="34" charset="0"/>
                <a:ea typeface="方正兰亭黑简体" panose="02000000000000000000" pitchFamily="2" charset="-122"/>
                <a:cs typeface="Arial" panose="020B0604020202020204" pitchFamily="34" charset="0"/>
              </a:defRPr>
            </a:lvl1pPr>
          </a:lstStyle>
          <a:p>
            <a:pPr lvl="0"/>
            <a:r>
              <a:rPr lang="en-US" altLang="zh-CN" dirty="0" smtClean="0"/>
              <a:t>Author/ID</a:t>
            </a:r>
            <a:endParaRPr lang="en-US" altLang="zh-CN" dirty="0"/>
          </a:p>
        </p:txBody>
      </p:sp>
      <p:sp>
        <p:nvSpPr>
          <p:cNvPr id="24" name="文本占位符 7"/>
          <p:cNvSpPr>
            <a:spLocks noGrp="1"/>
          </p:cNvSpPr>
          <p:nvPr>
            <p:ph type="body" sz="quarter" idx="30" hasCustomPrompt="1"/>
          </p:nvPr>
        </p:nvSpPr>
        <p:spPr>
          <a:xfrm>
            <a:off x="4126170" y="4886030"/>
            <a:ext cx="1967450" cy="468052"/>
          </a:xfrm>
          <a:prstGeom prst="rect">
            <a:avLst/>
          </a:prstGeom>
        </p:spPr>
        <p:txBody>
          <a:bodyPr anchor="ctr"/>
          <a:lstStyle>
            <a:lvl1pPr algn="ctr">
              <a:lnSpc>
                <a:spcPct val="100000"/>
              </a:lnSpc>
              <a:buNone/>
              <a:defRPr sz="1599">
                <a:latin typeface="Huawei Sans" panose="020C0503030203020204" pitchFamily="34" charset="0"/>
                <a:ea typeface="方正兰亭黑简体" panose="02000000000000000000" pitchFamily="2" charset="-122"/>
                <a:cs typeface="Arial" panose="020B0604020202020204" pitchFamily="34" charset="0"/>
              </a:defRPr>
            </a:lvl1pPr>
          </a:lstStyle>
          <a:p>
            <a:pPr lvl="0"/>
            <a:r>
              <a:rPr lang="en-US" altLang="zh-CN" dirty="0"/>
              <a:t>2015.01.25</a:t>
            </a:r>
            <a:endParaRPr lang="zh-CN" altLang="en-US" dirty="0"/>
          </a:p>
        </p:txBody>
      </p:sp>
      <p:sp>
        <p:nvSpPr>
          <p:cNvPr id="25" name="文本占位符 7"/>
          <p:cNvSpPr>
            <a:spLocks noGrp="1"/>
          </p:cNvSpPr>
          <p:nvPr>
            <p:ph type="body" sz="quarter" idx="31" hasCustomPrompt="1"/>
          </p:nvPr>
        </p:nvSpPr>
        <p:spPr>
          <a:xfrm>
            <a:off x="6093619" y="4886030"/>
            <a:ext cx="3023155" cy="468052"/>
          </a:xfrm>
          <a:prstGeom prst="rect">
            <a:avLst/>
          </a:prstGeom>
        </p:spPr>
        <p:txBody>
          <a:bodyPr anchor="ctr"/>
          <a:lstStyle>
            <a:lvl1pPr algn="ctr">
              <a:lnSpc>
                <a:spcPct val="100000"/>
              </a:lnSpc>
              <a:buNone/>
              <a:defRPr sz="1599">
                <a:latin typeface="Huawei Sans" panose="020C0503030203020204" pitchFamily="34" charset="0"/>
                <a:ea typeface="方正兰亭黑简体" panose="02000000000000000000" pitchFamily="2" charset="-122"/>
                <a:cs typeface="Arial" panose="020B0604020202020204" pitchFamily="34" charset="0"/>
              </a:defRPr>
            </a:lvl1pPr>
          </a:lstStyle>
          <a:p>
            <a:pPr lvl="0"/>
            <a:r>
              <a:rPr lang="en-US" altLang="zh-CN" dirty="0" smtClean="0"/>
              <a:t>Reviewer/ID</a:t>
            </a:r>
            <a:endParaRPr lang="en-US" altLang="zh-CN" dirty="0"/>
          </a:p>
        </p:txBody>
      </p:sp>
      <p:sp>
        <p:nvSpPr>
          <p:cNvPr id="26" name="文本占位符 7"/>
          <p:cNvSpPr>
            <a:spLocks noGrp="1"/>
          </p:cNvSpPr>
          <p:nvPr>
            <p:ph type="body" sz="quarter" idx="32" hasCustomPrompt="1"/>
          </p:nvPr>
        </p:nvSpPr>
        <p:spPr>
          <a:xfrm>
            <a:off x="9116775" y="4886030"/>
            <a:ext cx="2351342" cy="468052"/>
          </a:xfrm>
          <a:prstGeom prst="rect">
            <a:avLst/>
          </a:prstGeom>
        </p:spPr>
        <p:txBody>
          <a:bodyPr anchor="ctr"/>
          <a:lstStyle>
            <a:lvl1pPr algn="ctr">
              <a:lnSpc>
                <a:spcPct val="100000"/>
              </a:lnSpc>
              <a:buNone/>
              <a:defRPr sz="1599">
                <a:latin typeface="Huawei Sans" panose="020C0503030203020204" pitchFamily="34" charset="0"/>
                <a:ea typeface="方正兰亭黑简体" panose="02000000000000000000" pitchFamily="2" charset="-122"/>
                <a:cs typeface="Arial" panose="020B0604020202020204" pitchFamily="34" charset="0"/>
              </a:defRPr>
            </a:lvl1pPr>
          </a:lstStyle>
          <a:p>
            <a:pPr lvl="0"/>
            <a:r>
              <a:rPr lang="en-US" altLang="zh-CN" dirty="0" smtClean="0"/>
              <a:t>Type</a:t>
            </a:r>
            <a:endParaRPr lang="zh-CN" altLang="en-US" dirty="0"/>
          </a:p>
        </p:txBody>
      </p:sp>
      <p:sp>
        <p:nvSpPr>
          <p:cNvPr id="27" name="文本占位符 7"/>
          <p:cNvSpPr>
            <a:spLocks noGrp="1"/>
          </p:cNvSpPr>
          <p:nvPr>
            <p:ph type="body" sz="quarter" idx="33" hasCustomPrompt="1"/>
          </p:nvPr>
        </p:nvSpPr>
        <p:spPr>
          <a:xfrm>
            <a:off x="1007042" y="5354082"/>
            <a:ext cx="3119128" cy="468052"/>
          </a:xfrm>
          <a:prstGeom prst="rect">
            <a:avLst/>
          </a:prstGeom>
        </p:spPr>
        <p:txBody>
          <a:bodyPr anchor="ctr"/>
          <a:lstStyle>
            <a:lvl1pPr algn="ctr">
              <a:lnSpc>
                <a:spcPct val="100000"/>
              </a:lnSpc>
              <a:buNone/>
              <a:defRPr sz="1599">
                <a:latin typeface="Huawei Sans" panose="020C0503030203020204" pitchFamily="34" charset="0"/>
                <a:ea typeface="方正兰亭黑简体" panose="02000000000000000000" pitchFamily="2" charset="-122"/>
                <a:cs typeface="Arial" panose="020B0604020202020204" pitchFamily="34" charset="0"/>
              </a:defRPr>
            </a:lvl1pPr>
          </a:lstStyle>
          <a:p>
            <a:pPr lvl="0"/>
            <a:r>
              <a:rPr lang="en-US" altLang="zh-CN" dirty="0" smtClean="0"/>
              <a:t>Author/ID</a:t>
            </a:r>
            <a:endParaRPr lang="en-US" altLang="zh-CN" dirty="0"/>
          </a:p>
        </p:txBody>
      </p:sp>
      <p:sp>
        <p:nvSpPr>
          <p:cNvPr id="28" name="文本占位符 7"/>
          <p:cNvSpPr>
            <a:spLocks noGrp="1"/>
          </p:cNvSpPr>
          <p:nvPr>
            <p:ph type="body" sz="quarter" idx="34" hasCustomPrompt="1"/>
          </p:nvPr>
        </p:nvSpPr>
        <p:spPr>
          <a:xfrm>
            <a:off x="4126170" y="5354082"/>
            <a:ext cx="1967450" cy="468052"/>
          </a:xfrm>
          <a:prstGeom prst="rect">
            <a:avLst/>
          </a:prstGeom>
        </p:spPr>
        <p:txBody>
          <a:bodyPr anchor="ctr"/>
          <a:lstStyle>
            <a:lvl1pPr algn="ctr">
              <a:lnSpc>
                <a:spcPct val="100000"/>
              </a:lnSpc>
              <a:buNone/>
              <a:defRPr sz="1599">
                <a:latin typeface="Huawei Sans" panose="020C0503030203020204" pitchFamily="34" charset="0"/>
                <a:ea typeface="方正兰亭黑简体" panose="02000000000000000000" pitchFamily="2" charset="-122"/>
                <a:cs typeface="Arial" panose="020B0604020202020204" pitchFamily="34" charset="0"/>
              </a:defRPr>
            </a:lvl1pPr>
          </a:lstStyle>
          <a:p>
            <a:pPr lvl="0"/>
            <a:r>
              <a:rPr lang="en-US" altLang="zh-CN" dirty="0"/>
              <a:t>2015.01.25</a:t>
            </a:r>
            <a:endParaRPr lang="zh-CN" altLang="en-US" dirty="0"/>
          </a:p>
        </p:txBody>
      </p:sp>
      <p:sp>
        <p:nvSpPr>
          <p:cNvPr id="29" name="文本占位符 7"/>
          <p:cNvSpPr>
            <a:spLocks noGrp="1"/>
          </p:cNvSpPr>
          <p:nvPr>
            <p:ph type="body" sz="quarter" idx="35" hasCustomPrompt="1"/>
          </p:nvPr>
        </p:nvSpPr>
        <p:spPr>
          <a:xfrm>
            <a:off x="6093619" y="5354082"/>
            <a:ext cx="3023155" cy="468052"/>
          </a:xfrm>
          <a:prstGeom prst="rect">
            <a:avLst/>
          </a:prstGeom>
        </p:spPr>
        <p:txBody>
          <a:bodyPr anchor="ctr"/>
          <a:lstStyle>
            <a:lvl1pPr algn="ctr">
              <a:lnSpc>
                <a:spcPct val="100000"/>
              </a:lnSpc>
              <a:buNone/>
              <a:defRPr sz="1599">
                <a:latin typeface="Huawei Sans" panose="020C0503030203020204" pitchFamily="34" charset="0"/>
                <a:ea typeface="方正兰亭黑简体" panose="02000000000000000000" pitchFamily="2" charset="-122"/>
                <a:cs typeface="Arial" panose="020B0604020202020204" pitchFamily="34" charset="0"/>
              </a:defRPr>
            </a:lvl1pPr>
          </a:lstStyle>
          <a:p>
            <a:pPr lvl="0"/>
            <a:r>
              <a:rPr lang="en-US" altLang="zh-CN" dirty="0" smtClean="0"/>
              <a:t>Reviewer/ID</a:t>
            </a:r>
            <a:endParaRPr lang="en-US" altLang="zh-CN" dirty="0"/>
          </a:p>
        </p:txBody>
      </p:sp>
      <p:sp>
        <p:nvSpPr>
          <p:cNvPr id="30" name="文本占位符 7"/>
          <p:cNvSpPr>
            <a:spLocks noGrp="1"/>
          </p:cNvSpPr>
          <p:nvPr>
            <p:ph type="body" sz="quarter" idx="36" hasCustomPrompt="1"/>
          </p:nvPr>
        </p:nvSpPr>
        <p:spPr>
          <a:xfrm>
            <a:off x="9116775" y="5354082"/>
            <a:ext cx="2351342" cy="468052"/>
          </a:xfrm>
          <a:prstGeom prst="rect">
            <a:avLst/>
          </a:prstGeom>
        </p:spPr>
        <p:txBody>
          <a:bodyPr anchor="ctr"/>
          <a:lstStyle>
            <a:lvl1pPr algn="ctr">
              <a:lnSpc>
                <a:spcPct val="100000"/>
              </a:lnSpc>
              <a:buNone/>
              <a:defRPr sz="1599">
                <a:latin typeface="Huawei Sans" panose="020C0503030203020204" pitchFamily="34" charset="0"/>
                <a:ea typeface="方正兰亭黑简体" panose="02000000000000000000" pitchFamily="2" charset="-122"/>
                <a:cs typeface="Arial" panose="020B0604020202020204" pitchFamily="34" charset="0"/>
              </a:defRPr>
            </a:lvl1pPr>
          </a:lstStyle>
          <a:p>
            <a:pPr lvl="0"/>
            <a:r>
              <a:rPr lang="en-US" altLang="zh-CN" dirty="0" smtClean="0"/>
              <a:t>Type</a:t>
            </a:r>
            <a:endParaRPr lang="zh-CN" altLang="en-US" dirty="0"/>
          </a:p>
        </p:txBody>
      </p:sp>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spTree>
    <p:extLst>
      <p:ext uri="{BB962C8B-B14F-4D97-AF65-F5344CB8AC3E}">
        <p14:creationId xmlns:p14="http://schemas.microsoft.com/office/powerpoint/2010/main" val="1541100684"/>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目标">
    <p:spTree>
      <p:nvGrpSpPr>
        <p:cNvPr id="1" name=""/>
        <p:cNvGrpSpPr/>
        <p:nvPr/>
      </p:nvGrpSpPr>
      <p:grpSpPr>
        <a:xfrm>
          <a:off x="0" y="0"/>
          <a:ext cx="0" cy="0"/>
          <a:chOff x="0" y="0"/>
          <a:chExt cx="0" cy="0"/>
        </a:xfrm>
      </p:grpSpPr>
      <p:sp>
        <p:nvSpPr>
          <p:cNvPr id="5" name="Freeform 9"/>
          <p:cNvSpPr>
            <a:spLocks/>
          </p:cNvSpPr>
          <p:nvPr userDrawn="1"/>
        </p:nvSpPr>
        <p:spPr bwMode="auto">
          <a:xfrm>
            <a:off x="3112" y="296368"/>
            <a:ext cx="1375826"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a:latin typeface="Huawei Sans" panose="020C0503030203020204" pitchFamily="34" charset="0"/>
              <a:ea typeface="方正兰亭黑简体" panose="02000000000000000000" pitchFamily="2" charset="-122"/>
            </a:endParaRPr>
          </a:p>
        </p:txBody>
      </p:sp>
      <p:sp>
        <p:nvSpPr>
          <p:cNvPr id="6" name="Freeform 11"/>
          <p:cNvSpPr>
            <a:spLocks/>
          </p:cNvSpPr>
          <p:nvPr userDrawn="1"/>
        </p:nvSpPr>
        <p:spPr bwMode="auto">
          <a:xfrm>
            <a:off x="1245702" y="296368"/>
            <a:ext cx="233272"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a:latin typeface="Huawei Sans" panose="020C0503030203020204" pitchFamily="34" charset="0"/>
              <a:ea typeface="方正兰亭黑简体" panose="02000000000000000000" pitchFamily="2" charset="-122"/>
            </a:endParaRPr>
          </a:p>
        </p:txBody>
      </p:sp>
      <p:grpSp>
        <p:nvGrpSpPr>
          <p:cNvPr id="7" name="组合 6"/>
          <p:cNvGrpSpPr/>
          <p:nvPr userDrawn="1"/>
        </p:nvGrpSpPr>
        <p:grpSpPr>
          <a:xfrm>
            <a:off x="443199" y="440668"/>
            <a:ext cx="533761" cy="533470"/>
            <a:chOff x="2960687" y="4865687"/>
            <a:chExt cx="1698626" cy="1697038"/>
          </a:xfrm>
          <a:solidFill>
            <a:schemeClr val="bg1"/>
          </a:solidFill>
        </p:grpSpPr>
        <p:sp>
          <p:nvSpPr>
            <p:cNvPr id="8"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Huawei Sans" panose="020C0503030203020204" pitchFamily="34" charset="0"/>
                <a:ea typeface="方正兰亭黑简体" panose="02000000000000000000" pitchFamily="2" charset="-122"/>
              </a:endParaRPr>
            </a:p>
          </p:txBody>
        </p:sp>
        <p:sp>
          <p:nvSpPr>
            <p:cNvPr id="9"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Huawei Sans" panose="020C0503030203020204" pitchFamily="34" charset="0"/>
                <a:ea typeface="方正兰亭黑简体" panose="02000000000000000000" pitchFamily="2" charset="-122"/>
              </a:endParaRPr>
            </a:p>
          </p:txBody>
        </p:sp>
        <p:sp>
          <p:nvSpPr>
            <p:cNvPr id="10"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Huawei Sans" panose="020C0503030203020204" pitchFamily="34" charset="0"/>
                <a:ea typeface="方正兰亭黑简体" panose="02000000000000000000" pitchFamily="2" charset="-122"/>
              </a:endParaRPr>
            </a:p>
          </p:txBody>
        </p:sp>
        <p:sp>
          <p:nvSpPr>
            <p:cNvPr id="11"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Huawei Sans" panose="020C0503030203020204" pitchFamily="34" charset="0"/>
                <a:ea typeface="方正兰亭黑简体" panose="02000000000000000000" pitchFamily="2" charset="-122"/>
              </a:endParaRPr>
            </a:p>
          </p:txBody>
        </p:sp>
        <p:sp>
          <p:nvSpPr>
            <p:cNvPr id="12"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Huawei Sans" panose="020C0503030203020204" pitchFamily="34" charset="0"/>
                <a:ea typeface="方正兰亭黑简体" panose="02000000000000000000" pitchFamily="2" charset="-122"/>
              </a:endParaRPr>
            </a:p>
          </p:txBody>
        </p:sp>
        <p:sp>
          <p:nvSpPr>
            <p:cNvPr id="13"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0" hasCustomPrompt="1"/>
          </p:nvPr>
        </p:nvSpPr>
        <p:spPr>
          <a:xfrm>
            <a:off x="469565" y="1233488"/>
            <a:ext cx="11274935" cy="4679788"/>
          </a:xfrm>
        </p:spPr>
        <p:txBody>
          <a:bodyPr/>
          <a:lstStyle>
            <a:lvl1pPr algn="just" fontAlgn="auto">
              <a:buClrTx/>
              <a:defRPr>
                <a:latin typeface="Huawei Sans" panose="020C0503030203020204" pitchFamily="34" charset="0"/>
                <a:ea typeface="方正兰亭黑简体" panose="02000000000000000000" pitchFamily="2" charset="-122"/>
                <a:cs typeface="Arial" panose="020B0604020202020204" pitchFamily="34" charset="0"/>
              </a:defRPr>
            </a:lvl1pPr>
            <a:lvl2pPr marL="654938" indent="-251899">
              <a:buClrTx/>
              <a:buSzPct val="100000"/>
              <a:buFont typeface="Huawei Sans" panose="020C0503030203020204" pitchFamily="34" charset="0"/>
              <a:buChar char="▫"/>
              <a:defRPr>
                <a:solidFill>
                  <a:schemeClr val="tx1"/>
                </a:solidFill>
                <a:latin typeface="Huawei Sans" panose="020C0503030203020204" pitchFamily="34" charset="0"/>
                <a:ea typeface="方正兰亭黑简体" panose="02000000000000000000" pitchFamily="2" charset="-122"/>
              </a:defRPr>
            </a:lvl2pPr>
            <a:lvl3pPr>
              <a:defRPr lang="zh-CN" altLang="en-US" dirty="0" smtClean="0">
                <a:solidFill>
                  <a:schemeClr val="tx1"/>
                </a:solidFill>
                <a:latin typeface="Huawei Sans" panose="020C0503030203020204" pitchFamily="34" charset="0"/>
                <a:ea typeface="方正兰亭黑简体" panose="02000000000000000000" pitchFamily="2" charset="-122"/>
              </a:defRPr>
            </a:lvl3pPr>
            <a:lvl4pPr>
              <a:defRPr>
                <a:latin typeface="Huawei Sans" panose="020C0503030203020204" pitchFamily="34" charset="0"/>
                <a:ea typeface="方正兰亭黑简体" panose="02000000000000000000" pitchFamily="2" charset="-122"/>
              </a:defRPr>
            </a:lvl4pPr>
            <a:lvl5pPr marL="1802879" indent="-201519">
              <a:buClrTx/>
              <a:buFont typeface="Huawei Sans" panose="020C0503030203020204" pitchFamily="34" charset="0"/>
              <a:buChar char="~"/>
              <a:defRPr>
                <a:latin typeface="Huawei Sans" panose="020C0503030203020204" pitchFamily="34" charset="0"/>
                <a:ea typeface="方正兰亭黑简体" panose="02000000000000000000" pitchFamily="2" charset="-122"/>
              </a:defRPr>
            </a:lvl5pPr>
          </a:lstStyle>
          <a:p>
            <a:pPr eaLnBrk="1" hangingPunct="1"/>
            <a:r>
              <a:rPr lang="zh-CN" altLang="en-US" dirty="0"/>
              <a:t>学完本课程后，您将能够：</a:t>
            </a:r>
            <a:endParaRPr lang="en-US" altLang="zh-CN"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sp>
        <p:nvSpPr>
          <p:cNvPr id="17"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smtClean="0">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8"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71722956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2#本章总结">
    <p:spTree>
      <p:nvGrpSpPr>
        <p:cNvPr id="1" name=""/>
        <p:cNvGrpSpPr/>
        <p:nvPr/>
      </p:nvGrpSpPr>
      <p:grpSpPr>
        <a:xfrm>
          <a:off x="0" y="0"/>
          <a:ext cx="0" cy="0"/>
          <a:chOff x="0" y="0"/>
          <a:chExt cx="0" cy="0"/>
        </a:xfrm>
      </p:grpSpPr>
      <p:sp>
        <p:nvSpPr>
          <p:cNvPr id="4" name="Freeform 9"/>
          <p:cNvSpPr>
            <a:spLocks/>
          </p:cNvSpPr>
          <p:nvPr userDrawn="1"/>
        </p:nvSpPr>
        <p:spPr bwMode="auto">
          <a:xfrm>
            <a:off x="3112" y="296368"/>
            <a:ext cx="1375826"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a:latin typeface="Huawei Sans" panose="020C0503030203020204" pitchFamily="34" charset="0"/>
              <a:ea typeface="方正兰亭黑简体" panose="02000000000000000000" pitchFamily="2" charset="-122"/>
            </a:endParaRPr>
          </a:p>
        </p:txBody>
      </p:sp>
      <p:sp>
        <p:nvSpPr>
          <p:cNvPr id="5" name="Freeform 11"/>
          <p:cNvSpPr>
            <a:spLocks/>
          </p:cNvSpPr>
          <p:nvPr userDrawn="1"/>
        </p:nvSpPr>
        <p:spPr bwMode="auto">
          <a:xfrm>
            <a:off x="1245702" y="296368"/>
            <a:ext cx="233272"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a:latin typeface="Huawei Sans" panose="020C0503030203020204" pitchFamily="34" charset="0"/>
              <a:ea typeface="方正兰亭黑简体" panose="02000000000000000000" pitchFamily="2" charset="-122"/>
            </a:endParaRPr>
          </a:p>
        </p:txBody>
      </p:sp>
      <p:grpSp>
        <p:nvGrpSpPr>
          <p:cNvPr id="6" name="组合 5"/>
          <p:cNvGrpSpPr/>
          <p:nvPr userDrawn="1"/>
        </p:nvGrpSpPr>
        <p:grpSpPr>
          <a:xfrm>
            <a:off x="515179" y="490849"/>
            <a:ext cx="470510" cy="475421"/>
            <a:chOff x="5540375" y="2868613"/>
            <a:chExt cx="1106488" cy="1117600"/>
          </a:xfrm>
          <a:solidFill>
            <a:schemeClr val="bg1"/>
          </a:solidFill>
        </p:grpSpPr>
        <p:sp>
          <p:nvSpPr>
            <p:cNvPr id="7"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Huawei Sans" panose="020C0503030203020204" pitchFamily="34" charset="0"/>
                <a:ea typeface="方正兰亭黑简体" panose="02000000000000000000" pitchFamily="2" charset="-122"/>
              </a:endParaRPr>
            </a:p>
          </p:txBody>
        </p:sp>
        <p:sp>
          <p:nvSpPr>
            <p:cNvPr id="8"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Huawei Sans" panose="020C0503030203020204" pitchFamily="34" charset="0"/>
                <a:ea typeface="方正兰亭黑简体" panose="02000000000000000000" pitchFamily="2" charset="-122"/>
              </a:endParaRPr>
            </a:p>
          </p:txBody>
        </p:sp>
      </p:grpSp>
      <p:sp>
        <p:nvSpPr>
          <p:cNvPr id="10" name="内容占位符 6"/>
          <p:cNvSpPr>
            <a:spLocks noGrp="1"/>
          </p:cNvSpPr>
          <p:nvPr>
            <p:ph sz="quarter" idx="10"/>
          </p:nvPr>
        </p:nvSpPr>
        <p:spPr>
          <a:xfrm>
            <a:off x="468316" y="1233487"/>
            <a:ext cx="11276184" cy="4680000"/>
          </a:xfrm>
        </p:spPr>
        <p:txBody>
          <a:bodyPr/>
          <a:lstStyle>
            <a:lvl1pPr algn="just" fontAlgn="auto">
              <a:buClrTx/>
              <a:defRPr>
                <a:latin typeface="Huawei Sans" panose="020C0503030203020204" pitchFamily="34" charset="0"/>
                <a:ea typeface="方正兰亭黑简体" panose="02000000000000000000" pitchFamily="2" charset="-122"/>
                <a:cs typeface="Arial" panose="020B0604020202020204" pitchFamily="34" charset="0"/>
              </a:defRPr>
            </a:lvl1pPr>
            <a:lvl2pPr algn="just" fontAlgn="auto">
              <a:buClrTx/>
              <a:defRPr>
                <a:latin typeface="Huawei Sans" panose="020C0503030203020204" pitchFamily="34" charset="0"/>
                <a:ea typeface="方正兰亭黑简体" panose="02000000000000000000" pitchFamily="2" charset="-122"/>
                <a:cs typeface="Arial" panose="020B0604020202020204" pitchFamily="34" charset="0"/>
              </a:defRPr>
            </a:lvl2pPr>
            <a:lvl3pPr algn="just" fontAlgn="auto">
              <a:buClrTx/>
              <a:defRPr>
                <a:latin typeface="Huawei Sans" panose="020C0503030203020204" pitchFamily="34" charset="0"/>
                <a:ea typeface="方正兰亭黑简体" panose="02000000000000000000" pitchFamily="2" charset="-122"/>
                <a:cs typeface="Arial" panose="020B0604020202020204" pitchFamily="34" charset="0"/>
              </a:defRPr>
            </a:lvl3pPr>
            <a:lvl4pPr algn="just" fontAlgn="auto">
              <a:buClrTx/>
              <a:defRPr>
                <a:latin typeface="Huawei Sans" panose="020C0503030203020204" pitchFamily="34" charset="0"/>
                <a:ea typeface="方正兰亭黑简体" panose="02000000000000000000" pitchFamily="2" charset="-122"/>
                <a:cs typeface="Arial" panose="020B0604020202020204" pitchFamily="34" charset="0"/>
              </a:defRPr>
            </a:lvl4pPr>
            <a:lvl5pPr algn="just" fontAlgn="auto">
              <a:buClrTx/>
              <a:defRPr>
                <a:latin typeface="Huawei Sans" panose="020C0503030203020204" pitchFamily="34" charset="0"/>
                <a:ea typeface="方正兰亭黑简体" panose="02000000000000000000" pitchFamily="2" charset="-122"/>
                <a:cs typeface="Arial" panose="020B0604020202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smtClean="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6182412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49" name="文本占位符 6">
            <a:extLst>
              <a:ext uri="{FF2B5EF4-FFF2-40B4-BE49-F238E27FC236}">
                <a16:creationId xmlns:a16="http://schemas.microsoft.com/office/drawing/2014/main" xmlns="" id="{8C73FD82-EB99-4947-878F-1DD1E63F972D}"/>
              </a:ext>
            </a:extLst>
          </p:cNvPr>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50" name="TextBox 10">
            <a:extLst>
              <a:ext uri="{FF2B5EF4-FFF2-40B4-BE49-F238E27FC236}">
                <a16:creationId xmlns:a16="http://schemas.microsoft.com/office/drawing/2014/main" xmlns="" id="{DEB02227-B7C7-4864-A89F-D342B7B26541}"/>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1" name="Freeform 9">
            <a:extLst>
              <a:ext uri="{FF2B5EF4-FFF2-40B4-BE49-F238E27FC236}">
                <a16:creationId xmlns:a16="http://schemas.microsoft.com/office/drawing/2014/main" xmlns="" id="{4486C45C-28BC-4098-83A7-B227D302894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11">
            <a:extLst>
              <a:ext uri="{FF2B5EF4-FFF2-40B4-BE49-F238E27FC236}">
                <a16:creationId xmlns:a16="http://schemas.microsoft.com/office/drawing/2014/main" xmlns="" id="{23E18921-7CA1-4719-92DE-26DEADAE18A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3" name="组合 52">
            <a:extLst>
              <a:ext uri="{FF2B5EF4-FFF2-40B4-BE49-F238E27FC236}">
                <a16:creationId xmlns:a16="http://schemas.microsoft.com/office/drawing/2014/main" xmlns="" id="{0E45543D-99ED-4C39-9FFD-515A6CEFAFF7}"/>
              </a:ext>
            </a:extLst>
          </p:cNvPr>
          <p:cNvGrpSpPr/>
          <p:nvPr userDrawn="1"/>
        </p:nvGrpSpPr>
        <p:grpSpPr>
          <a:xfrm>
            <a:off x="335360" y="498828"/>
            <a:ext cx="628158" cy="459460"/>
            <a:chOff x="3275013" y="1363663"/>
            <a:chExt cx="5645150" cy="4129087"/>
          </a:xfrm>
          <a:solidFill>
            <a:schemeClr val="bg1"/>
          </a:solidFill>
        </p:grpSpPr>
        <p:sp>
          <p:nvSpPr>
            <p:cNvPr id="54" name="Freeform 6">
              <a:extLst>
                <a:ext uri="{FF2B5EF4-FFF2-40B4-BE49-F238E27FC236}">
                  <a16:creationId xmlns:a16="http://schemas.microsoft.com/office/drawing/2014/main" xmlns="" id="{31C7733E-847C-47D3-9B7B-78B260914E89}"/>
                </a:ext>
              </a:extLst>
            </p:cNvPr>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7">
              <a:extLst>
                <a:ext uri="{FF2B5EF4-FFF2-40B4-BE49-F238E27FC236}">
                  <a16:creationId xmlns:a16="http://schemas.microsoft.com/office/drawing/2014/main" xmlns="" id="{A14C69E7-40B5-4C45-8014-3E1DED5AB5AF}"/>
                </a:ext>
              </a:extLst>
            </p:cNvPr>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8">
              <a:extLst>
                <a:ext uri="{FF2B5EF4-FFF2-40B4-BE49-F238E27FC236}">
                  <a16:creationId xmlns:a16="http://schemas.microsoft.com/office/drawing/2014/main" xmlns="" id="{AD0599CF-7EB6-4172-A9F8-A441F3A6BBFD}"/>
                </a:ext>
              </a:extLst>
            </p:cNvPr>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9">
              <a:extLst>
                <a:ext uri="{FF2B5EF4-FFF2-40B4-BE49-F238E27FC236}">
                  <a16:creationId xmlns:a16="http://schemas.microsoft.com/office/drawing/2014/main" xmlns="" id="{3F708D5A-355D-46B1-A41B-C5D95A7249D1}"/>
                </a:ext>
              </a:extLst>
            </p:cNvPr>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10">
              <a:extLst>
                <a:ext uri="{FF2B5EF4-FFF2-40B4-BE49-F238E27FC236}">
                  <a16:creationId xmlns:a16="http://schemas.microsoft.com/office/drawing/2014/main" xmlns="" id="{65BAFEFB-6899-421D-BA90-47616CFD586F}"/>
                </a:ext>
              </a:extLst>
            </p:cNvPr>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59" name="Freeform 6">
            <a:extLst>
              <a:ext uri="{FF2B5EF4-FFF2-40B4-BE49-F238E27FC236}">
                <a16:creationId xmlns:a16="http://schemas.microsoft.com/office/drawing/2014/main" xmlns="" id="{836E46CD-8AE2-457F-9264-CF20811F7DA2}"/>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11">
            <a:extLst>
              <a:ext uri="{FF2B5EF4-FFF2-40B4-BE49-F238E27FC236}">
                <a16:creationId xmlns:a16="http://schemas.microsoft.com/office/drawing/2014/main" xmlns="" id="{7EE81883-92C7-4F1C-8FA1-F558D213CDFD}"/>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234255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48" name="TextBox 10">
            <a:extLst>
              <a:ext uri="{FF2B5EF4-FFF2-40B4-BE49-F238E27FC236}">
                <a16:creationId xmlns:a16="http://schemas.microsoft.com/office/drawing/2014/main" xmlns="" id="{60562E70-EA64-4C39-9C74-91D254CF066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49" name="Freeform 9">
            <a:extLst>
              <a:ext uri="{FF2B5EF4-FFF2-40B4-BE49-F238E27FC236}">
                <a16:creationId xmlns:a16="http://schemas.microsoft.com/office/drawing/2014/main" xmlns="" id="{34912B06-4D92-410F-8A36-F7ED0063D53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11">
            <a:extLst>
              <a:ext uri="{FF2B5EF4-FFF2-40B4-BE49-F238E27FC236}">
                <a16:creationId xmlns:a16="http://schemas.microsoft.com/office/drawing/2014/main" xmlns="" id="{E6AD2399-9636-4C70-98FA-237F210DB525}"/>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1" name="组合 50">
            <a:extLst>
              <a:ext uri="{FF2B5EF4-FFF2-40B4-BE49-F238E27FC236}">
                <a16:creationId xmlns:a16="http://schemas.microsoft.com/office/drawing/2014/main" xmlns="" id="{1D7F378E-61BF-4BFC-B521-B9A10D76DF8B}"/>
              </a:ext>
            </a:extLst>
          </p:cNvPr>
          <p:cNvGrpSpPr/>
          <p:nvPr userDrawn="1"/>
        </p:nvGrpSpPr>
        <p:grpSpPr>
          <a:xfrm>
            <a:off x="587388" y="515379"/>
            <a:ext cx="358335" cy="426359"/>
            <a:chOff x="3295650" y="230188"/>
            <a:chExt cx="936625" cy="1114426"/>
          </a:xfrm>
          <a:solidFill>
            <a:schemeClr val="bg1"/>
          </a:solidFill>
        </p:grpSpPr>
        <p:sp>
          <p:nvSpPr>
            <p:cNvPr id="52" name="Rectangle 16">
              <a:extLst>
                <a:ext uri="{FF2B5EF4-FFF2-40B4-BE49-F238E27FC236}">
                  <a16:creationId xmlns:a16="http://schemas.microsoft.com/office/drawing/2014/main" xmlns="" id="{70A7F669-787E-48ED-910F-2F98D17E4697}"/>
                </a:ext>
              </a:extLst>
            </p:cNvPr>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17">
              <a:extLst>
                <a:ext uri="{FF2B5EF4-FFF2-40B4-BE49-F238E27FC236}">
                  <a16:creationId xmlns:a16="http://schemas.microsoft.com/office/drawing/2014/main" xmlns="" id="{B453CBFC-3B22-4965-9877-D0CD75CC5527}"/>
                </a:ext>
              </a:extLst>
            </p:cNvPr>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18">
              <a:extLst>
                <a:ext uri="{FF2B5EF4-FFF2-40B4-BE49-F238E27FC236}">
                  <a16:creationId xmlns:a16="http://schemas.microsoft.com/office/drawing/2014/main" xmlns="" id="{BE355EE9-2CE0-42F4-9A9C-7BFE6CCB7C0E}"/>
                </a:ext>
              </a:extLst>
            </p:cNvPr>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Rectangle 19">
              <a:extLst>
                <a:ext uri="{FF2B5EF4-FFF2-40B4-BE49-F238E27FC236}">
                  <a16:creationId xmlns:a16="http://schemas.microsoft.com/office/drawing/2014/main" xmlns="" id="{1DEE237C-09E1-46A7-94DC-0A3F6BC91439}"/>
                </a:ext>
              </a:extLst>
            </p:cNvPr>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Rectangle 20">
              <a:extLst>
                <a:ext uri="{FF2B5EF4-FFF2-40B4-BE49-F238E27FC236}">
                  <a16:creationId xmlns:a16="http://schemas.microsoft.com/office/drawing/2014/main" xmlns="" id="{8AB07180-FC58-4EE4-B6A6-2B16BC313F98}"/>
                </a:ext>
              </a:extLst>
            </p:cNvPr>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Rectangle 21">
              <a:extLst>
                <a:ext uri="{FF2B5EF4-FFF2-40B4-BE49-F238E27FC236}">
                  <a16:creationId xmlns:a16="http://schemas.microsoft.com/office/drawing/2014/main" xmlns="" id="{A89655B2-234E-4327-B71D-B698CC5F391B}"/>
                </a:ext>
              </a:extLst>
            </p:cNvPr>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22">
              <a:extLst>
                <a:ext uri="{FF2B5EF4-FFF2-40B4-BE49-F238E27FC236}">
                  <a16:creationId xmlns:a16="http://schemas.microsoft.com/office/drawing/2014/main" xmlns="" id="{A8A9F07B-8BD5-4F83-872F-C403E9B4A4C4}"/>
                </a:ext>
              </a:extLst>
            </p:cNvPr>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Rectangle 23">
              <a:extLst>
                <a:ext uri="{FF2B5EF4-FFF2-40B4-BE49-F238E27FC236}">
                  <a16:creationId xmlns:a16="http://schemas.microsoft.com/office/drawing/2014/main" xmlns="" id="{E594F776-3A29-414E-B8C1-4250982417E5}"/>
                </a:ext>
              </a:extLst>
            </p:cNvPr>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24">
              <a:extLst>
                <a:ext uri="{FF2B5EF4-FFF2-40B4-BE49-F238E27FC236}">
                  <a16:creationId xmlns:a16="http://schemas.microsoft.com/office/drawing/2014/main" xmlns="" id="{C77E1609-5B8F-4669-9EF2-F8A969A8C9BF}"/>
                </a:ext>
              </a:extLst>
            </p:cNvPr>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Rectangle 25">
              <a:extLst>
                <a:ext uri="{FF2B5EF4-FFF2-40B4-BE49-F238E27FC236}">
                  <a16:creationId xmlns:a16="http://schemas.microsoft.com/office/drawing/2014/main" xmlns="" id="{B740BEED-5CC0-43FB-A968-7309F3940F6C}"/>
                </a:ext>
              </a:extLst>
            </p:cNvPr>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2" name="Rectangle 26">
              <a:extLst>
                <a:ext uri="{FF2B5EF4-FFF2-40B4-BE49-F238E27FC236}">
                  <a16:creationId xmlns:a16="http://schemas.microsoft.com/office/drawing/2014/main" xmlns="" id="{C7CF2C92-3D56-48E3-90A0-F52DE866DB8F}"/>
                </a:ext>
              </a:extLst>
            </p:cNvPr>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3" name="Rectangle 27">
              <a:extLst>
                <a:ext uri="{FF2B5EF4-FFF2-40B4-BE49-F238E27FC236}">
                  <a16:creationId xmlns:a16="http://schemas.microsoft.com/office/drawing/2014/main" xmlns="" id="{4BA74944-9B1F-4096-B876-026232F9E5C0}"/>
                </a:ext>
              </a:extLst>
            </p:cNvPr>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4" name="Rectangle 28">
              <a:extLst>
                <a:ext uri="{FF2B5EF4-FFF2-40B4-BE49-F238E27FC236}">
                  <a16:creationId xmlns:a16="http://schemas.microsoft.com/office/drawing/2014/main" xmlns="" id="{E2DF2DE3-DF48-4F19-A70B-A100F67D5923}"/>
                </a:ext>
              </a:extLst>
            </p:cNvPr>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5" name="Rectangle 29">
              <a:extLst>
                <a:ext uri="{FF2B5EF4-FFF2-40B4-BE49-F238E27FC236}">
                  <a16:creationId xmlns:a16="http://schemas.microsoft.com/office/drawing/2014/main" xmlns="" id="{120478BD-3CA6-4AB6-9B16-975DCDDEA7A2}"/>
                </a:ext>
              </a:extLst>
            </p:cNvPr>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6" name="Rectangle 30">
              <a:extLst>
                <a:ext uri="{FF2B5EF4-FFF2-40B4-BE49-F238E27FC236}">
                  <a16:creationId xmlns:a16="http://schemas.microsoft.com/office/drawing/2014/main" xmlns="" id="{D483AB39-E044-4C75-B63B-E25B5A72C59B}"/>
                </a:ext>
              </a:extLst>
            </p:cNvPr>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7" name="Rectangle 31">
              <a:extLst>
                <a:ext uri="{FF2B5EF4-FFF2-40B4-BE49-F238E27FC236}">
                  <a16:creationId xmlns:a16="http://schemas.microsoft.com/office/drawing/2014/main" xmlns="" id="{92F17964-C91B-46FD-BBDA-1169F9A7913A}"/>
                </a:ext>
              </a:extLst>
            </p:cNvPr>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8" name="Freeform 6">
            <a:extLst>
              <a:ext uri="{FF2B5EF4-FFF2-40B4-BE49-F238E27FC236}">
                <a16:creationId xmlns:a16="http://schemas.microsoft.com/office/drawing/2014/main" xmlns="" id="{B3C018E7-E179-49F7-8403-8977FF5E1039}"/>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9" name="Freeform 11">
            <a:extLst>
              <a:ext uri="{FF2B5EF4-FFF2-40B4-BE49-F238E27FC236}">
                <a16:creationId xmlns:a16="http://schemas.microsoft.com/office/drawing/2014/main" xmlns="" id="{47A806AC-66EF-4BB7-B37C-FE129A074DDF}"/>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70" name="文本占位符 6">
            <a:extLst>
              <a:ext uri="{FF2B5EF4-FFF2-40B4-BE49-F238E27FC236}">
                <a16:creationId xmlns:a16="http://schemas.microsoft.com/office/drawing/2014/main" xmlns="" id="{3622C4EF-8730-4C65-B7F3-6F8A1EA9B96E}"/>
              </a:ext>
            </a:extLst>
          </p:cNvPr>
          <p:cNvSpPr>
            <a:spLocks noGrp="1"/>
          </p:cNvSpPr>
          <p:nvPr>
            <p:ph type="body" sz="quarter" idx="10" hasCustomPrompt="1"/>
          </p:nvPr>
        </p:nvSpPr>
        <p:spPr>
          <a:xfrm>
            <a:off x="454816" y="1233487"/>
            <a:ext cx="11307600" cy="4680000"/>
          </a:xfrm>
        </p:spPr>
        <p:txBody>
          <a:bodyPr/>
          <a:lstStyle>
            <a:lvl1pPr marL="457200" marR="0" indent="-457200"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en-US" altLang="zh-CN"/>
              <a:t>Directory </a:t>
            </a:r>
          </a:p>
          <a:p>
            <a:pPr marL="653788" lvl="1" indent="-457017">
              <a:buSzPct val="100000"/>
              <a:buFont typeface="+mj-lt"/>
              <a:buAutoNum type="arabicPeriod"/>
            </a:pPr>
            <a:endParaRPr lang="en-US" altLang="zh-CN"/>
          </a:p>
          <a:p>
            <a:pPr marL="457200" indent="-457200">
              <a:buSzPct val="100000"/>
              <a:buFont typeface="+mj-lt"/>
              <a:buAutoNum type="arabicPeriod"/>
            </a:pPr>
            <a:r>
              <a:rPr lang="en-US" altLang="zh-CN"/>
              <a:t>Directory </a:t>
            </a:r>
          </a:p>
          <a:p>
            <a:pPr marL="457200" indent="-457200">
              <a:buSzPct val="100000"/>
              <a:buFont typeface="+mj-lt"/>
              <a:buAutoNum type="arabicPeriod"/>
            </a:pPr>
            <a:r>
              <a:rPr lang="en-US" altLang="zh-CN"/>
              <a:t>Directory </a:t>
            </a:r>
          </a:p>
          <a:p>
            <a:pPr marL="457200" indent="-457200">
              <a:buSzPct val="100000"/>
              <a:buFont typeface="+mj-lt"/>
              <a:buAutoNum type="arabicPeriod"/>
            </a:pPr>
            <a:r>
              <a:rPr lang="en-US" altLang="zh-CN"/>
              <a:t>Directory </a:t>
            </a:r>
          </a:p>
          <a:p>
            <a:endParaRPr lang="zh-CN" altLang="en-US" dirty="0"/>
          </a:p>
        </p:txBody>
      </p:sp>
    </p:spTree>
    <p:extLst>
      <p:ext uri="{BB962C8B-B14F-4D97-AF65-F5344CB8AC3E}">
        <p14:creationId xmlns:p14="http://schemas.microsoft.com/office/powerpoint/2010/main" val="27027971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5" name="内容占位符 6">
            <a:extLst>
              <a:ext uri="{FF2B5EF4-FFF2-40B4-BE49-F238E27FC236}">
                <a16:creationId xmlns:a16="http://schemas.microsoft.com/office/drawing/2014/main" xmlns="" id="{5CD7E4D6-53C6-49E4-8D0E-3ECF268B21AA}"/>
              </a:ext>
            </a:extLst>
          </p:cNvPr>
          <p:cNvSpPr>
            <a:spLocks noGrp="1"/>
          </p:cNvSpPr>
          <p:nvPr>
            <p:ph sz="quarter" idx="10" hasCustomPrompt="1"/>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6" name="TextBox 10">
            <a:extLst>
              <a:ext uri="{FF2B5EF4-FFF2-40B4-BE49-F238E27FC236}">
                <a16:creationId xmlns:a16="http://schemas.microsoft.com/office/drawing/2014/main" xmlns="" id="{612AA2CD-A693-477D-B7E0-0E241C15CADD}"/>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7" name="Freeform 9">
            <a:extLst>
              <a:ext uri="{FF2B5EF4-FFF2-40B4-BE49-F238E27FC236}">
                <a16:creationId xmlns:a16="http://schemas.microsoft.com/office/drawing/2014/main" xmlns="" id="{DE659DBF-9FDE-4406-89F6-07D962F71C4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11">
            <a:extLst>
              <a:ext uri="{FF2B5EF4-FFF2-40B4-BE49-F238E27FC236}">
                <a16:creationId xmlns:a16="http://schemas.microsoft.com/office/drawing/2014/main" xmlns="" id="{4783769E-B410-4DDA-8D9D-405FE455EBF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9" name="组合 18">
            <a:extLst>
              <a:ext uri="{FF2B5EF4-FFF2-40B4-BE49-F238E27FC236}">
                <a16:creationId xmlns:a16="http://schemas.microsoft.com/office/drawing/2014/main" xmlns="" id="{658611CC-F945-472C-93F5-C3BDE08914F1}"/>
              </a:ext>
            </a:extLst>
          </p:cNvPr>
          <p:cNvGrpSpPr/>
          <p:nvPr userDrawn="1"/>
        </p:nvGrpSpPr>
        <p:grpSpPr>
          <a:xfrm>
            <a:off x="587388" y="505779"/>
            <a:ext cx="374708" cy="445558"/>
            <a:chOff x="-1647825" y="2492375"/>
            <a:chExt cx="1947863" cy="2316163"/>
          </a:xfrm>
          <a:solidFill>
            <a:schemeClr val="bg1"/>
          </a:solidFill>
        </p:grpSpPr>
        <p:sp>
          <p:nvSpPr>
            <p:cNvPr id="20" name="Freeform 6">
              <a:extLst>
                <a:ext uri="{FF2B5EF4-FFF2-40B4-BE49-F238E27FC236}">
                  <a16:creationId xmlns:a16="http://schemas.microsoft.com/office/drawing/2014/main" xmlns="" id="{4B0A8268-F27A-4589-89D1-F0C2F473F961}"/>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7">
              <a:extLst>
                <a:ext uri="{FF2B5EF4-FFF2-40B4-BE49-F238E27FC236}">
                  <a16:creationId xmlns:a16="http://schemas.microsoft.com/office/drawing/2014/main" xmlns="" id="{B2778130-4243-49D8-8657-98EAC7FC770E}"/>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373967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39" name="文本占位符 6">
            <a:extLst>
              <a:ext uri="{FF2B5EF4-FFF2-40B4-BE49-F238E27FC236}">
                <a16:creationId xmlns:a16="http://schemas.microsoft.com/office/drawing/2014/main" xmlns="" id="{0DEA8CC3-00B5-480D-A8A2-6E4D38E90DFE}"/>
              </a:ext>
            </a:extLst>
          </p:cNvPr>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40" name="Freeform 9">
            <a:extLst>
              <a:ext uri="{FF2B5EF4-FFF2-40B4-BE49-F238E27FC236}">
                <a16:creationId xmlns:a16="http://schemas.microsoft.com/office/drawing/2014/main" xmlns="" id="{9ECAC806-D576-440D-9E20-D42B22E148A7}"/>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Freeform 11">
            <a:extLst>
              <a:ext uri="{FF2B5EF4-FFF2-40B4-BE49-F238E27FC236}">
                <a16:creationId xmlns:a16="http://schemas.microsoft.com/office/drawing/2014/main" xmlns="" id="{3B48FFB7-57AE-4878-B720-20D731D01EA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2" name="组合 41">
            <a:extLst>
              <a:ext uri="{FF2B5EF4-FFF2-40B4-BE49-F238E27FC236}">
                <a16:creationId xmlns:a16="http://schemas.microsoft.com/office/drawing/2014/main" xmlns="" id="{14C609F1-C833-4183-A0A6-355695B783F4}"/>
              </a:ext>
            </a:extLst>
          </p:cNvPr>
          <p:cNvGrpSpPr/>
          <p:nvPr userDrawn="1"/>
        </p:nvGrpSpPr>
        <p:grpSpPr>
          <a:xfrm>
            <a:off x="587388" y="505779"/>
            <a:ext cx="374708" cy="445558"/>
            <a:chOff x="-1647825" y="2492375"/>
            <a:chExt cx="1947863" cy="2316163"/>
          </a:xfrm>
          <a:solidFill>
            <a:schemeClr val="bg1"/>
          </a:solidFill>
        </p:grpSpPr>
        <p:sp>
          <p:nvSpPr>
            <p:cNvPr id="43" name="Freeform 6">
              <a:extLst>
                <a:ext uri="{FF2B5EF4-FFF2-40B4-BE49-F238E27FC236}">
                  <a16:creationId xmlns:a16="http://schemas.microsoft.com/office/drawing/2014/main" xmlns="" id="{3F01B644-95A0-4CD6-B033-613104CEE716}"/>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Freeform 7">
              <a:extLst>
                <a:ext uri="{FF2B5EF4-FFF2-40B4-BE49-F238E27FC236}">
                  <a16:creationId xmlns:a16="http://schemas.microsoft.com/office/drawing/2014/main" xmlns="" id="{7C8861E0-87C3-4912-AD04-CCA8DF06A364}"/>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5" name="标题 1">
            <a:extLst>
              <a:ext uri="{FF2B5EF4-FFF2-40B4-BE49-F238E27FC236}">
                <a16:creationId xmlns:a16="http://schemas.microsoft.com/office/drawing/2014/main" xmlns="" id="{00DCB90E-DC67-451A-9F1D-7681AE621630}"/>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16398158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xmlns="" id="{DF6CCE27-9DA1-4E7F-B7F9-BCA889AC194E}"/>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1" name="Freeform 11">
            <a:extLst>
              <a:ext uri="{FF2B5EF4-FFF2-40B4-BE49-F238E27FC236}">
                <a16:creationId xmlns:a16="http://schemas.microsoft.com/office/drawing/2014/main" xmlns="" id="{E178DBE3-C2F4-41CD-B21B-32915C1686C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2" name="Freeform 12">
            <a:extLst>
              <a:ext uri="{FF2B5EF4-FFF2-40B4-BE49-F238E27FC236}">
                <a16:creationId xmlns:a16="http://schemas.microsoft.com/office/drawing/2014/main" xmlns="" id="{39776166-C7DF-4BB5-A02E-A146639D3F44}"/>
              </a:ext>
            </a:extLst>
          </p:cNvPr>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13" name="标题 1">
            <a:extLst>
              <a:ext uri="{FF2B5EF4-FFF2-40B4-BE49-F238E27FC236}">
                <a16:creationId xmlns:a16="http://schemas.microsoft.com/office/drawing/2014/main" xmlns="" id="{DBA843E6-2036-4E0C-85ED-E8F67BDFA099}"/>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33898039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9#全白背景">
    <p:spTree>
      <p:nvGrpSpPr>
        <p:cNvPr id="1" name=""/>
        <p:cNvGrpSpPr/>
        <p:nvPr/>
      </p:nvGrpSpPr>
      <p:grpSpPr>
        <a:xfrm>
          <a:off x="0" y="0"/>
          <a:ext cx="0" cy="0"/>
          <a:chOff x="0" y="0"/>
          <a:chExt cx="0" cy="0"/>
        </a:xfrm>
      </p:grpSpPr>
      <p:grpSp>
        <p:nvGrpSpPr>
          <p:cNvPr id="2" name="组合 1"/>
          <p:cNvGrpSpPr/>
          <p:nvPr/>
        </p:nvGrpSpPr>
        <p:grpSpPr>
          <a:xfrm>
            <a:off x="12162528" y="4653136"/>
            <a:ext cx="638734" cy="1729234"/>
            <a:chOff x="12162528" y="4653136"/>
            <a:chExt cx="638734" cy="1729234"/>
          </a:xfrm>
        </p:grpSpPr>
        <p:sp>
          <p:nvSpPr>
            <p:cNvPr id="3" name="矩形 2">
              <a:extLst>
                <a:ext uri="{FF2B5EF4-FFF2-40B4-BE49-F238E27FC236}">
                  <a16:creationId xmlns:a16="http://schemas.microsoft.com/office/drawing/2014/main" xmlns="" id="{32AEB80E-D574-4C1A-9EB9-3369A2BB96C5}"/>
                </a:ext>
              </a:extLst>
            </p:cNvPr>
            <p:cNvSpPr/>
            <p:nvPr/>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4" name="矩形 3">
              <a:extLst>
                <a:ext uri="{FF2B5EF4-FFF2-40B4-BE49-F238E27FC236}">
                  <a16:creationId xmlns:a16="http://schemas.microsoft.com/office/drawing/2014/main" xmlns="" id="{E94F5345-F49B-42D0-B35C-CA4FB19A3DA6}"/>
                </a:ext>
              </a:extLst>
            </p:cNvPr>
            <p:cNvSpPr/>
            <p:nvPr/>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5" name="矩形 4">
              <a:extLst>
                <a:ext uri="{FF2B5EF4-FFF2-40B4-BE49-F238E27FC236}">
                  <a16:creationId xmlns:a16="http://schemas.microsoft.com/office/drawing/2014/main" xmlns="" id="{BA62EB75-581F-4CD2-92A6-87BDFE3BDBC3}"/>
                </a:ext>
              </a:extLst>
            </p:cNvPr>
            <p:cNvSpPr/>
            <p:nvPr/>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6" name="矩形 5">
              <a:extLst>
                <a:ext uri="{FF2B5EF4-FFF2-40B4-BE49-F238E27FC236}">
                  <a16:creationId xmlns:a16="http://schemas.microsoft.com/office/drawing/2014/main" xmlns="" id="{947DE7E3-EC9F-4331-B252-7BCE51B7F0DA}"/>
                </a:ext>
              </a:extLst>
            </p:cNvPr>
            <p:cNvSpPr/>
            <p:nvPr/>
          </p:nvSpPr>
          <p:spPr>
            <a:xfrm>
              <a:off x="12212029" y="5518168"/>
              <a:ext cx="539729"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7" name="矩形 6">
              <a:extLst>
                <a:ext uri="{FF2B5EF4-FFF2-40B4-BE49-F238E27FC236}">
                  <a16:creationId xmlns:a16="http://schemas.microsoft.com/office/drawing/2014/main" xmlns="" id="{BE210CD8-3823-4C2E-B3EA-E42C40CFB29F}"/>
                </a:ext>
              </a:extLst>
            </p:cNvPr>
            <p:cNvSpPr/>
            <p:nvPr/>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8" name="矩形 7">
              <a:extLst>
                <a:ext uri="{FF2B5EF4-FFF2-40B4-BE49-F238E27FC236}">
                  <a16:creationId xmlns:a16="http://schemas.microsoft.com/office/drawing/2014/main" xmlns="" id="{BE8A406D-0F03-42D8-9159-77B9DE9EB30E}"/>
                </a:ext>
              </a:extLst>
            </p:cNvPr>
            <p:cNvSpPr/>
            <p:nvPr/>
          </p:nvSpPr>
          <p:spPr>
            <a:xfrm>
              <a:off x="12212029" y="6094370"/>
              <a:ext cx="539729" cy="288000"/>
            </a:xfrm>
            <a:prstGeom prst="rect">
              <a:avLst/>
            </a:prstGeom>
            <a:solidFill>
              <a:schemeClr val="accent6"/>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9" name="文本框 8">
              <a:extLst>
                <a:ext uri="{FF2B5EF4-FFF2-40B4-BE49-F238E27FC236}">
                  <a16:creationId xmlns:a16="http://schemas.microsoft.com/office/drawing/2014/main" xmlns="" id="{98A3A11A-AB61-497E-B3AE-12E999A6BBBA}"/>
                </a:ext>
              </a:extLst>
            </p:cNvPr>
            <p:cNvSpPr txBox="1"/>
            <p:nvPr/>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a16="http://schemas.microsoft.com/office/drawing/2014/main" xmlns="" id="{CF824ACE-31EE-452D-A81D-32E189AFE158}"/>
                </a:ext>
              </a:extLst>
            </p:cNvPr>
            <p:cNvSpPr txBox="1"/>
            <p:nvPr/>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a16="http://schemas.microsoft.com/office/drawing/2014/main" xmlns="" id="{7399143C-FDAD-45F1-BC44-030BD92ABA98}"/>
                </a:ext>
              </a:extLst>
            </p:cNvPr>
            <p:cNvSpPr txBox="1"/>
            <p:nvPr/>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a16="http://schemas.microsoft.com/office/drawing/2014/main" xmlns="" id="{308D80BD-0AC4-4D30-BDF8-F241047905A7}"/>
                </a:ext>
              </a:extLst>
            </p:cNvPr>
            <p:cNvSpPr txBox="1"/>
            <p:nvPr/>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a16="http://schemas.microsoft.com/office/drawing/2014/main" xmlns="" id="{B9CBC549-23CA-4012-B493-FF768D1829F1}"/>
                </a:ext>
              </a:extLst>
            </p:cNvPr>
            <p:cNvSpPr txBox="1"/>
            <p:nvPr/>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a16="http://schemas.microsoft.com/office/drawing/2014/main" xmlns="" id="{DA49D1AE-05B4-4A19-9F6F-8B89D09C41DD}"/>
                </a:ext>
              </a:extLst>
            </p:cNvPr>
            <p:cNvSpPr txBox="1"/>
            <p:nvPr/>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grpSp>
        <p:nvGrpSpPr>
          <p:cNvPr id="15" name="组合 14">
            <a:extLst>
              <a:ext uri="{FF2B5EF4-FFF2-40B4-BE49-F238E27FC236}">
                <a16:creationId xmlns:a16="http://schemas.microsoft.com/office/drawing/2014/main" xmlns="" id="{EF77FC49-AD3E-47E0-BC1A-86834D77510A}"/>
              </a:ext>
            </a:extLst>
          </p:cNvPr>
          <p:cNvGrpSpPr/>
          <p:nvPr userDrawn="1"/>
        </p:nvGrpSpPr>
        <p:grpSpPr>
          <a:xfrm>
            <a:off x="12162528" y="4653136"/>
            <a:ext cx="638734" cy="1729234"/>
            <a:chOff x="12162528" y="4653136"/>
            <a:chExt cx="638734" cy="1729234"/>
          </a:xfrm>
        </p:grpSpPr>
        <p:sp>
          <p:nvSpPr>
            <p:cNvPr id="16" name="矩形 15">
              <a:extLst>
                <a:ext uri="{FF2B5EF4-FFF2-40B4-BE49-F238E27FC236}">
                  <a16:creationId xmlns:a16="http://schemas.microsoft.com/office/drawing/2014/main" xmlns="" id="{6AF3D7B9-C98D-4658-89DF-BFEBD8B3BE4A}"/>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7" name="矩形 16">
              <a:extLst>
                <a:ext uri="{FF2B5EF4-FFF2-40B4-BE49-F238E27FC236}">
                  <a16:creationId xmlns:a16="http://schemas.microsoft.com/office/drawing/2014/main" xmlns="" id="{E224A3F7-2FD9-4EE2-B6B4-DEE68BF1077D}"/>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8" name="矩形 17">
              <a:extLst>
                <a:ext uri="{FF2B5EF4-FFF2-40B4-BE49-F238E27FC236}">
                  <a16:creationId xmlns:a16="http://schemas.microsoft.com/office/drawing/2014/main" xmlns="" id="{9B7634F4-0D38-460D-8F6B-51F840DD6E5C}"/>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9" name="矩形 18">
              <a:extLst>
                <a:ext uri="{FF2B5EF4-FFF2-40B4-BE49-F238E27FC236}">
                  <a16:creationId xmlns:a16="http://schemas.microsoft.com/office/drawing/2014/main" xmlns="" id="{DA0133E8-BAD3-4DFA-A178-BBDB3090C430}"/>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0" name="矩形 19">
              <a:extLst>
                <a:ext uri="{FF2B5EF4-FFF2-40B4-BE49-F238E27FC236}">
                  <a16:creationId xmlns:a16="http://schemas.microsoft.com/office/drawing/2014/main" xmlns="" id="{A6257880-ACA4-4CB0-A2DA-B8A95474C710}"/>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1" name="矩形 20">
              <a:extLst>
                <a:ext uri="{FF2B5EF4-FFF2-40B4-BE49-F238E27FC236}">
                  <a16:creationId xmlns:a16="http://schemas.microsoft.com/office/drawing/2014/main" xmlns="" id="{C941CDE8-18B0-4D33-B091-C0BB7CC7CF33}"/>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2" name="文本框 21">
              <a:extLst>
                <a:ext uri="{FF2B5EF4-FFF2-40B4-BE49-F238E27FC236}">
                  <a16:creationId xmlns:a16="http://schemas.microsoft.com/office/drawing/2014/main" xmlns="" id="{BBC825CB-359B-4FF7-81FB-3E7CBD4BA534}"/>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23" name="文本框 22">
              <a:extLst>
                <a:ext uri="{FF2B5EF4-FFF2-40B4-BE49-F238E27FC236}">
                  <a16:creationId xmlns:a16="http://schemas.microsoft.com/office/drawing/2014/main" xmlns="" id="{2CE983A1-3157-42F4-AAD7-2B857E4DF45B}"/>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24" name="文本框 23">
              <a:extLst>
                <a:ext uri="{FF2B5EF4-FFF2-40B4-BE49-F238E27FC236}">
                  <a16:creationId xmlns:a16="http://schemas.microsoft.com/office/drawing/2014/main" xmlns="" id="{9315B069-3A35-492D-9DF1-9E42FDCFBA55}"/>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25" name="文本框 24">
              <a:extLst>
                <a:ext uri="{FF2B5EF4-FFF2-40B4-BE49-F238E27FC236}">
                  <a16:creationId xmlns:a16="http://schemas.microsoft.com/office/drawing/2014/main" xmlns="" id="{8FD31C9F-77CE-4750-BE07-0DC78B4E33DA}"/>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26" name="文本框 25">
              <a:extLst>
                <a:ext uri="{FF2B5EF4-FFF2-40B4-BE49-F238E27FC236}">
                  <a16:creationId xmlns:a16="http://schemas.microsoft.com/office/drawing/2014/main" xmlns="" id="{ED2CB886-EEDB-4E8C-84F5-7F44E004FCAC}"/>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27" name="文本框 26">
              <a:extLst>
                <a:ext uri="{FF2B5EF4-FFF2-40B4-BE49-F238E27FC236}">
                  <a16:creationId xmlns:a16="http://schemas.microsoft.com/office/drawing/2014/main" xmlns="" id="{57D8B099-9613-4A52-BAE5-9E6682712E9C}"/>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31654401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42" name="文本占位符 6">
            <a:extLst>
              <a:ext uri="{FF2B5EF4-FFF2-40B4-BE49-F238E27FC236}">
                <a16:creationId xmlns:a16="http://schemas.microsoft.com/office/drawing/2014/main" xmlns="" id="{5683C223-8B1D-4EA3-A9F4-AEC7F0A66FD4}"/>
              </a:ext>
            </a:extLst>
          </p:cNvPr>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43" name="TextBox 10">
            <a:extLst>
              <a:ext uri="{FF2B5EF4-FFF2-40B4-BE49-F238E27FC236}">
                <a16:creationId xmlns:a16="http://schemas.microsoft.com/office/drawing/2014/main" xmlns="" id="{35ECBC3F-A7FD-4BAD-A8A8-B95D33E08F8B}"/>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44" name="Freeform 9">
            <a:extLst>
              <a:ext uri="{FF2B5EF4-FFF2-40B4-BE49-F238E27FC236}">
                <a16:creationId xmlns:a16="http://schemas.microsoft.com/office/drawing/2014/main" xmlns="" id="{BED1E263-B21F-4F46-8AA9-4FEF0E7EAE95}"/>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Freeform 11">
            <a:extLst>
              <a:ext uri="{FF2B5EF4-FFF2-40B4-BE49-F238E27FC236}">
                <a16:creationId xmlns:a16="http://schemas.microsoft.com/office/drawing/2014/main" xmlns="" id="{3137D88F-5BC0-4DD9-BADD-981196A76FD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6" name="组合 45">
            <a:extLst>
              <a:ext uri="{FF2B5EF4-FFF2-40B4-BE49-F238E27FC236}">
                <a16:creationId xmlns:a16="http://schemas.microsoft.com/office/drawing/2014/main" xmlns="" id="{4C5767E0-410F-436A-95CC-758F234853E7}"/>
              </a:ext>
            </a:extLst>
          </p:cNvPr>
          <p:cNvGrpSpPr/>
          <p:nvPr userDrawn="1"/>
        </p:nvGrpSpPr>
        <p:grpSpPr>
          <a:xfrm>
            <a:off x="479376" y="424270"/>
            <a:ext cx="495619" cy="592462"/>
            <a:chOff x="5554662" y="2422526"/>
            <a:chExt cx="690564" cy="825500"/>
          </a:xfrm>
          <a:solidFill>
            <a:schemeClr val="bg1"/>
          </a:solidFill>
        </p:grpSpPr>
        <p:sp>
          <p:nvSpPr>
            <p:cNvPr id="47" name="Freeform 30">
              <a:extLst>
                <a:ext uri="{FF2B5EF4-FFF2-40B4-BE49-F238E27FC236}">
                  <a16:creationId xmlns:a16="http://schemas.microsoft.com/office/drawing/2014/main" xmlns="" id="{82DF82FD-51F9-47B5-949E-C390D1D57C89}"/>
                </a:ext>
              </a:extLst>
            </p:cNvPr>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31">
              <a:extLst>
                <a:ext uri="{FF2B5EF4-FFF2-40B4-BE49-F238E27FC236}">
                  <a16:creationId xmlns:a16="http://schemas.microsoft.com/office/drawing/2014/main" xmlns="" id="{7BE8A9FD-4671-488D-B641-FE6B2B0C6630}"/>
                </a:ext>
              </a:extLst>
            </p:cNvPr>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9" name="Freeform 32">
              <a:extLst>
                <a:ext uri="{FF2B5EF4-FFF2-40B4-BE49-F238E27FC236}">
                  <a16:creationId xmlns:a16="http://schemas.microsoft.com/office/drawing/2014/main" xmlns="" id="{8CEB66CD-0FF1-46B3-B158-FECC75C2DAF9}"/>
                </a:ext>
              </a:extLst>
            </p:cNvPr>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33">
              <a:extLst>
                <a:ext uri="{FF2B5EF4-FFF2-40B4-BE49-F238E27FC236}">
                  <a16:creationId xmlns:a16="http://schemas.microsoft.com/office/drawing/2014/main" xmlns="" id="{96687C17-9C18-4E23-B758-2CA8B7405932}"/>
                </a:ext>
              </a:extLst>
            </p:cNvPr>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1" name="Rectangle 34">
              <a:extLst>
                <a:ext uri="{FF2B5EF4-FFF2-40B4-BE49-F238E27FC236}">
                  <a16:creationId xmlns:a16="http://schemas.microsoft.com/office/drawing/2014/main" xmlns="" id="{3F44F616-1C55-452C-BEDE-26CC2B339E55}"/>
                </a:ext>
              </a:extLst>
            </p:cNvPr>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35">
              <a:extLst>
                <a:ext uri="{FF2B5EF4-FFF2-40B4-BE49-F238E27FC236}">
                  <a16:creationId xmlns:a16="http://schemas.microsoft.com/office/drawing/2014/main" xmlns="" id="{940C3D88-453C-4F4A-BF83-021496A014CC}"/>
                </a:ext>
              </a:extLst>
            </p:cNvPr>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36">
              <a:extLst>
                <a:ext uri="{FF2B5EF4-FFF2-40B4-BE49-F238E27FC236}">
                  <a16:creationId xmlns:a16="http://schemas.microsoft.com/office/drawing/2014/main" xmlns="" id="{29C2284D-4465-46E1-9755-76AE9349F2AD}"/>
                </a:ext>
              </a:extLst>
            </p:cNvPr>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37">
              <a:extLst>
                <a:ext uri="{FF2B5EF4-FFF2-40B4-BE49-F238E27FC236}">
                  <a16:creationId xmlns:a16="http://schemas.microsoft.com/office/drawing/2014/main" xmlns="" id="{17AAAA8E-84E6-4B25-ABD1-055411EBC24E}"/>
                </a:ext>
              </a:extLst>
            </p:cNvPr>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38">
              <a:extLst>
                <a:ext uri="{FF2B5EF4-FFF2-40B4-BE49-F238E27FC236}">
                  <a16:creationId xmlns:a16="http://schemas.microsoft.com/office/drawing/2014/main" xmlns="" id="{C252935C-CBE3-43FD-9D0D-5BD2C0FECF69}"/>
                </a:ext>
              </a:extLst>
            </p:cNvPr>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39">
              <a:extLst>
                <a:ext uri="{FF2B5EF4-FFF2-40B4-BE49-F238E27FC236}">
                  <a16:creationId xmlns:a16="http://schemas.microsoft.com/office/drawing/2014/main" xmlns="" id="{CF1776D5-62E0-4932-832C-F363EE0EDF87}"/>
                </a:ext>
              </a:extLst>
            </p:cNvPr>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40">
              <a:extLst>
                <a:ext uri="{FF2B5EF4-FFF2-40B4-BE49-F238E27FC236}">
                  <a16:creationId xmlns:a16="http://schemas.microsoft.com/office/drawing/2014/main" xmlns="" id="{3EC83220-C646-451D-9DD9-F19A266D94EB}"/>
                </a:ext>
              </a:extLst>
            </p:cNvPr>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41">
              <a:extLst>
                <a:ext uri="{FF2B5EF4-FFF2-40B4-BE49-F238E27FC236}">
                  <a16:creationId xmlns:a16="http://schemas.microsoft.com/office/drawing/2014/main" xmlns="" id="{AED0BE41-66B8-4331-8BCC-9185C3E32C42}"/>
                </a:ext>
              </a:extLst>
            </p:cNvPr>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Freeform 42">
              <a:extLst>
                <a:ext uri="{FF2B5EF4-FFF2-40B4-BE49-F238E27FC236}">
                  <a16:creationId xmlns:a16="http://schemas.microsoft.com/office/drawing/2014/main" xmlns="" id="{C535A6B3-3393-4AA5-80C1-DF76CB82CBD4}"/>
                </a:ext>
              </a:extLst>
            </p:cNvPr>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0" name="Freeform 6">
            <a:extLst>
              <a:ext uri="{FF2B5EF4-FFF2-40B4-BE49-F238E27FC236}">
                <a16:creationId xmlns:a16="http://schemas.microsoft.com/office/drawing/2014/main" xmlns="" id="{215D4D36-C86A-4FEC-BB15-1F4582AF186C}"/>
              </a:ext>
            </a:extLst>
          </p:cNvPr>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Freeform 11">
            <a:extLst>
              <a:ext uri="{FF2B5EF4-FFF2-40B4-BE49-F238E27FC236}">
                <a16:creationId xmlns:a16="http://schemas.microsoft.com/office/drawing/2014/main" xmlns="" id="{D6AD85DD-27A5-4F4A-BDFC-E7E1CCB5A799}"/>
              </a:ext>
            </a:extLst>
          </p:cNvPr>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00453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7" name="文本占位符 6">
            <a:extLst>
              <a:ext uri="{FF2B5EF4-FFF2-40B4-BE49-F238E27FC236}">
                <a16:creationId xmlns:a16="http://schemas.microsoft.com/office/drawing/2014/main" xmlns="" id="{2E03F4F7-2762-47DC-B245-D9A9A0F1438A}"/>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8" name="TextBox 10">
            <a:extLst>
              <a:ext uri="{FF2B5EF4-FFF2-40B4-BE49-F238E27FC236}">
                <a16:creationId xmlns:a16="http://schemas.microsoft.com/office/drawing/2014/main" xmlns="" id="{555575A9-C7DA-408B-9692-B8F7CBD7B788}"/>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9" name="Freeform 9">
            <a:extLst>
              <a:ext uri="{FF2B5EF4-FFF2-40B4-BE49-F238E27FC236}">
                <a16:creationId xmlns:a16="http://schemas.microsoft.com/office/drawing/2014/main" xmlns="" id="{7C2AB915-B17F-4BEA-8584-C3F9A51D33E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11">
            <a:extLst>
              <a:ext uri="{FF2B5EF4-FFF2-40B4-BE49-F238E27FC236}">
                <a16:creationId xmlns:a16="http://schemas.microsoft.com/office/drawing/2014/main" xmlns="" id="{97B8DCA2-45D3-4E3C-8190-6E3BA3097EB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1" name="组合 20">
            <a:extLst>
              <a:ext uri="{FF2B5EF4-FFF2-40B4-BE49-F238E27FC236}">
                <a16:creationId xmlns:a16="http://schemas.microsoft.com/office/drawing/2014/main" xmlns="" id="{6A3A8E42-B12A-4E66-903A-3ACE545368FF}"/>
              </a:ext>
            </a:extLst>
          </p:cNvPr>
          <p:cNvGrpSpPr/>
          <p:nvPr userDrawn="1"/>
        </p:nvGrpSpPr>
        <p:grpSpPr>
          <a:xfrm>
            <a:off x="515380" y="490848"/>
            <a:ext cx="470694" cy="475421"/>
            <a:chOff x="5540375" y="2868613"/>
            <a:chExt cx="1106488" cy="1117600"/>
          </a:xfrm>
          <a:solidFill>
            <a:schemeClr val="bg1"/>
          </a:solidFill>
        </p:grpSpPr>
        <p:sp>
          <p:nvSpPr>
            <p:cNvPr id="22" name="Freeform 6">
              <a:extLst>
                <a:ext uri="{FF2B5EF4-FFF2-40B4-BE49-F238E27FC236}">
                  <a16:creationId xmlns:a16="http://schemas.microsoft.com/office/drawing/2014/main" xmlns="" id="{C3F13D63-550A-4423-96AE-577D4BA6105D}"/>
                </a:ext>
              </a:extLst>
            </p:cNvPr>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7">
              <a:extLst>
                <a:ext uri="{FF2B5EF4-FFF2-40B4-BE49-F238E27FC236}">
                  <a16:creationId xmlns:a16="http://schemas.microsoft.com/office/drawing/2014/main" xmlns="" id="{3F353CBF-63B6-4669-B361-E1A73A5036A6}"/>
                </a:ext>
              </a:extLst>
            </p:cNvPr>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7098118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8" name="Rectangle 54">
            <a:extLst>
              <a:ext uri="{FF2B5EF4-FFF2-40B4-BE49-F238E27FC236}">
                <a16:creationId xmlns:a16="http://schemas.microsoft.com/office/drawing/2014/main" xmlns="" id="{9C11C690-93F7-4E25-AFBF-41DD94DBBDC2}"/>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sp>
        <p:nvSpPr>
          <p:cNvPr id="37" name="Rectangle 69">
            <a:extLst>
              <a:ext uri="{FF2B5EF4-FFF2-40B4-BE49-F238E27FC236}">
                <a16:creationId xmlns:a16="http://schemas.microsoft.com/office/drawing/2014/main" xmlns="" id="{3F09C70C-837A-40C0-80AB-167981BAF3B1}"/>
              </a:ext>
            </a:extLst>
          </p:cNvPr>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a:t>Click to</a:t>
            </a:r>
            <a:r>
              <a:rPr lang="zh-CN" altLang="en-US"/>
              <a:t> </a:t>
            </a:r>
            <a:r>
              <a:rPr lang="en-US" altLang="zh-CN"/>
              <a:t>Edit</a:t>
            </a:r>
            <a:endParaRPr lang="zh-CN" altLang="en-US" dirty="0"/>
          </a:p>
        </p:txBody>
      </p:sp>
      <p:sp>
        <p:nvSpPr>
          <p:cNvPr id="8" name="Rectangle 57"/>
          <p:cNvSpPr>
            <a:spLocks noGrp="1" noChangeArrowheads="1"/>
          </p:cNvSpPr>
          <p:nvPr>
            <p:ph type="body" idx="1"/>
          </p:nvPr>
        </p:nvSpPr>
        <p:spPr bwMode="auto">
          <a:xfrm>
            <a:off x="466221" y="1248074"/>
            <a:ext cx="11279865" cy="41957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pic>
        <p:nvPicPr>
          <p:cNvPr id="11" name="图片 10"/>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0670660" y="6504032"/>
            <a:ext cx="1248712" cy="273343"/>
          </a:xfrm>
          <a:prstGeom prst="rect">
            <a:avLst/>
          </a:prstGeom>
        </p:spPr>
      </p:pic>
      <p:sp>
        <p:nvSpPr>
          <p:cNvPr id="24" name="矩形 23">
            <a:extLst>
              <a:ext uri="{FF2B5EF4-FFF2-40B4-BE49-F238E27FC236}">
                <a16:creationId xmlns:a16="http://schemas.microsoft.com/office/drawing/2014/main" xmlns="" id="{32AEB80E-D574-4C1A-9EB9-3369A2BB96C5}"/>
              </a:ext>
            </a:extLst>
          </p:cNvPr>
          <p:cNvSpPr/>
          <p:nvPr/>
        </p:nvSpPr>
        <p:spPr>
          <a:xfrm>
            <a:off x="12246898" y="3916624"/>
            <a:ext cx="919908"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5" name="矩形 24">
            <a:extLst>
              <a:ext uri="{FF2B5EF4-FFF2-40B4-BE49-F238E27FC236}">
                <a16:creationId xmlns:a16="http://schemas.microsoft.com/office/drawing/2014/main" xmlns="" id="{E94F5345-F49B-42D0-B35C-CA4FB19A3DA6}"/>
              </a:ext>
            </a:extLst>
          </p:cNvPr>
          <p:cNvSpPr/>
          <p:nvPr/>
        </p:nvSpPr>
        <p:spPr>
          <a:xfrm>
            <a:off x="12246898" y="4205452"/>
            <a:ext cx="919908" cy="288000"/>
          </a:xfrm>
          <a:prstGeom prst="rect">
            <a:avLst/>
          </a:prstGeom>
          <a:solidFill>
            <a:srgbClr val="99DFF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6" name="矩形 25">
            <a:extLst>
              <a:ext uri="{FF2B5EF4-FFF2-40B4-BE49-F238E27FC236}">
                <a16:creationId xmlns:a16="http://schemas.microsoft.com/office/drawing/2014/main" xmlns="" id="{BA62EB75-581F-4CD2-92A6-87BDFE3BDBC3}"/>
              </a:ext>
            </a:extLst>
          </p:cNvPr>
          <p:cNvSpPr/>
          <p:nvPr/>
        </p:nvSpPr>
        <p:spPr>
          <a:xfrm>
            <a:off x="12246898" y="4493554"/>
            <a:ext cx="919908" cy="288000"/>
          </a:xfrm>
          <a:prstGeom prst="rect">
            <a:avLst/>
          </a:prstGeom>
          <a:solidFill>
            <a:srgbClr val="D9D9D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7" name="矩形 26">
            <a:extLst>
              <a:ext uri="{FF2B5EF4-FFF2-40B4-BE49-F238E27FC236}">
                <a16:creationId xmlns:a16="http://schemas.microsoft.com/office/drawing/2014/main" xmlns="" id="{947DE7E3-EC9F-4331-B252-7BCE51B7F0DA}"/>
              </a:ext>
            </a:extLst>
          </p:cNvPr>
          <p:cNvSpPr/>
          <p:nvPr/>
        </p:nvSpPr>
        <p:spPr>
          <a:xfrm>
            <a:off x="12246898" y="4781656"/>
            <a:ext cx="919908"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8" name="矩形 27">
            <a:extLst>
              <a:ext uri="{FF2B5EF4-FFF2-40B4-BE49-F238E27FC236}">
                <a16:creationId xmlns:a16="http://schemas.microsoft.com/office/drawing/2014/main" xmlns="" id="{BE210CD8-3823-4C2E-B3EA-E42C40CFB29F}"/>
              </a:ext>
            </a:extLst>
          </p:cNvPr>
          <p:cNvSpPr/>
          <p:nvPr/>
        </p:nvSpPr>
        <p:spPr>
          <a:xfrm>
            <a:off x="12246898" y="5069758"/>
            <a:ext cx="919908" cy="288000"/>
          </a:xfrm>
          <a:prstGeom prst="rect">
            <a:avLst/>
          </a:prstGeom>
          <a:solidFill>
            <a:srgbClr val="F4FBFE"/>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9" name="文本框 28">
            <a:extLst>
              <a:ext uri="{FF2B5EF4-FFF2-40B4-BE49-F238E27FC236}">
                <a16:creationId xmlns:a16="http://schemas.microsoft.com/office/drawing/2014/main" xmlns="" id="{98A3A11A-AB61-497E-B3AE-12E999A6BBBA}"/>
              </a:ext>
            </a:extLst>
          </p:cNvPr>
          <p:cNvSpPr txBox="1"/>
          <p:nvPr/>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30" name="文本框 29">
            <a:extLst>
              <a:ext uri="{FF2B5EF4-FFF2-40B4-BE49-F238E27FC236}">
                <a16:creationId xmlns:a16="http://schemas.microsoft.com/office/drawing/2014/main" xmlns="" id="{CF824ACE-31EE-452D-A81D-32E189AFE158}"/>
              </a:ext>
            </a:extLst>
          </p:cNvPr>
          <p:cNvSpPr txBox="1"/>
          <p:nvPr/>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文字边框</a:t>
            </a:r>
          </a:p>
        </p:txBody>
      </p:sp>
      <p:sp>
        <p:nvSpPr>
          <p:cNvPr id="31" name="文本框 30">
            <a:extLst>
              <a:ext uri="{FF2B5EF4-FFF2-40B4-BE49-F238E27FC236}">
                <a16:creationId xmlns:a16="http://schemas.microsoft.com/office/drawing/2014/main" xmlns="" id="{7399143C-FDAD-45F1-BC44-030BD92ABA98}"/>
              </a:ext>
            </a:extLst>
          </p:cNvPr>
          <p:cNvSpPr txBox="1"/>
          <p:nvPr/>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32" name="文本框 31">
            <a:extLst>
              <a:ext uri="{FF2B5EF4-FFF2-40B4-BE49-F238E27FC236}">
                <a16:creationId xmlns:a16="http://schemas.microsoft.com/office/drawing/2014/main" xmlns="" id="{308D80BD-0AC4-4D30-BDF8-F241047905A7}"/>
              </a:ext>
            </a:extLst>
          </p:cNvPr>
          <p:cNvSpPr txBox="1"/>
          <p:nvPr/>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红</a:t>
            </a:r>
          </a:p>
        </p:txBody>
      </p:sp>
      <p:sp>
        <p:nvSpPr>
          <p:cNvPr id="33" name="文本框 32">
            <a:extLst>
              <a:ext uri="{FF2B5EF4-FFF2-40B4-BE49-F238E27FC236}">
                <a16:creationId xmlns:a16="http://schemas.microsoft.com/office/drawing/2014/main" xmlns="" id="{B9CBC549-23CA-4012-B493-FF768D1829F1}"/>
              </a:ext>
            </a:extLst>
          </p:cNvPr>
          <p:cNvSpPr txBox="1"/>
          <p:nvPr/>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文字底色</a:t>
            </a:r>
          </a:p>
        </p:txBody>
      </p:sp>
      <p:sp>
        <p:nvSpPr>
          <p:cNvPr id="34" name="矩形 33">
            <a:extLst>
              <a:ext uri="{FF2B5EF4-FFF2-40B4-BE49-F238E27FC236}">
                <a16:creationId xmlns:a16="http://schemas.microsoft.com/office/drawing/2014/main" xmlns="" id="{BE210CD8-3823-4C2E-B3EA-E42C40CFB29F}"/>
              </a:ext>
            </a:extLst>
          </p:cNvPr>
          <p:cNvSpPr/>
          <p:nvPr/>
        </p:nvSpPr>
        <p:spPr>
          <a:xfrm>
            <a:off x="12246898" y="5485453"/>
            <a:ext cx="461833" cy="288000"/>
          </a:xfrm>
          <a:prstGeom prst="rect">
            <a:avLst/>
          </a:prstGeom>
          <a:solidFill>
            <a:srgbClr val="FFF2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5" name="矩形 34">
            <a:extLst>
              <a:ext uri="{FF2B5EF4-FFF2-40B4-BE49-F238E27FC236}">
                <a16:creationId xmlns:a16="http://schemas.microsoft.com/office/drawing/2014/main" xmlns="" id="{BE210CD8-3823-4C2E-B3EA-E42C40CFB29F}"/>
              </a:ext>
            </a:extLst>
          </p:cNvPr>
          <p:cNvSpPr/>
          <p:nvPr/>
        </p:nvSpPr>
        <p:spPr>
          <a:xfrm>
            <a:off x="12708730" y="5485453"/>
            <a:ext cx="458075" cy="288000"/>
          </a:xfrm>
          <a:prstGeom prst="rect">
            <a:avLst/>
          </a:prstGeom>
          <a:solidFill>
            <a:srgbClr val="FFD17D"/>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6" name="文本框 35">
            <a:extLst>
              <a:ext uri="{FF2B5EF4-FFF2-40B4-BE49-F238E27FC236}">
                <a16:creationId xmlns:a16="http://schemas.microsoft.com/office/drawing/2014/main" xmlns="" id="{B9CBC549-23CA-4012-B493-FF768D1829F1}"/>
              </a:ext>
            </a:extLst>
          </p:cNvPr>
          <p:cNvSpPr txBox="1"/>
          <p:nvPr/>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备用</a:t>
            </a:r>
          </a:p>
        </p:txBody>
      </p:sp>
      <p:sp>
        <p:nvSpPr>
          <p:cNvPr id="20" name="矩形 19">
            <a:extLst>
              <a:ext uri="{FF2B5EF4-FFF2-40B4-BE49-F238E27FC236}">
                <a16:creationId xmlns:a16="http://schemas.microsoft.com/office/drawing/2014/main" xmlns="" id="{947DE7E3-EC9F-4331-B252-7BCE51B7F0DA}"/>
              </a:ext>
            </a:extLst>
          </p:cNvPr>
          <p:cNvSpPr/>
          <p:nvPr/>
        </p:nvSpPr>
        <p:spPr>
          <a:xfrm>
            <a:off x="12246898" y="5773453"/>
            <a:ext cx="919908" cy="288000"/>
          </a:xfrm>
          <a:prstGeom prst="rect">
            <a:avLst/>
          </a:prstGeom>
          <a:solidFill>
            <a:schemeClr val="accent3"/>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2" name="文本框 21">
            <a:extLst>
              <a:ext uri="{FF2B5EF4-FFF2-40B4-BE49-F238E27FC236}">
                <a16:creationId xmlns:a16="http://schemas.microsoft.com/office/drawing/2014/main" xmlns="" id="{308D80BD-0AC4-4D30-BDF8-F241047905A7}"/>
              </a:ext>
            </a:extLst>
          </p:cNvPr>
          <p:cNvSpPr txBox="1"/>
          <p:nvPr/>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绿</a:t>
            </a:r>
          </a:p>
        </p:txBody>
      </p:sp>
      <p:pic>
        <p:nvPicPr>
          <p:cNvPr id="23" name="图片 22">
            <a:extLst>
              <a:ext uri="{FF2B5EF4-FFF2-40B4-BE49-F238E27FC236}">
                <a16:creationId xmlns:a16="http://schemas.microsoft.com/office/drawing/2014/main" xmlns="" id="{5970046C-B045-45B3-8B66-254EC745B8E0}"/>
              </a:ext>
            </a:extLst>
          </p:cNvPr>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grpSp>
        <p:nvGrpSpPr>
          <p:cNvPr id="39" name="组合 38">
            <a:extLst>
              <a:ext uri="{FF2B5EF4-FFF2-40B4-BE49-F238E27FC236}">
                <a16:creationId xmlns:a16="http://schemas.microsoft.com/office/drawing/2014/main" xmlns="" id="{247F647F-E673-4366-AE3D-3A748383551D}"/>
              </a:ext>
            </a:extLst>
          </p:cNvPr>
          <p:cNvGrpSpPr/>
          <p:nvPr userDrawn="1"/>
        </p:nvGrpSpPr>
        <p:grpSpPr>
          <a:xfrm>
            <a:off x="12162526" y="3916624"/>
            <a:ext cx="1088654" cy="2144829"/>
            <a:chOff x="12162526" y="3916624"/>
            <a:chExt cx="1088654" cy="2144829"/>
          </a:xfrm>
        </p:grpSpPr>
        <p:sp>
          <p:nvSpPr>
            <p:cNvPr id="40" name="矩形 39">
              <a:extLst>
                <a:ext uri="{FF2B5EF4-FFF2-40B4-BE49-F238E27FC236}">
                  <a16:creationId xmlns:a16="http://schemas.microsoft.com/office/drawing/2014/main" xmlns="" id="{AD98A3E0-1485-4B41-BD1F-2AAF6C336B31}"/>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1" name="矩形 40">
              <a:extLst>
                <a:ext uri="{FF2B5EF4-FFF2-40B4-BE49-F238E27FC236}">
                  <a16:creationId xmlns:a16="http://schemas.microsoft.com/office/drawing/2014/main" xmlns="" id="{7D6F2354-F1EA-479B-BF1F-A97E62C0D6A8}"/>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2" name="矩形 41">
              <a:extLst>
                <a:ext uri="{FF2B5EF4-FFF2-40B4-BE49-F238E27FC236}">
                  <a16:creationId xmlns:a16="http://schemas.microsoft.com/office/drawing/2014/main" xmlns="" id="{374E8DFC-2BF2-40D3-9DE7-489E1691966D}"/>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3" name="矩形 42">
              <a:extLst>
                <a:ext uri="{FF2B5EF4-FFF2-40B4-BE49-F238E27FC236}">
                  <a16:creationId xmlns:a16="http://schemas.microsoft.com/office/drawing/2014/main" xmlns="" id="{2F45BBA4-F708-4B33-80D2-197C3972E35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44" name="矩形 43">
              <a:extLst>
                <a:ext uri="{FF2B5EF4-FFF2-40B4-BE49-F238E27FC236}">
                  <a16:creationId xmlns:a16="http://schemas.microsoft.com/office/drawing/2014/main" xmlns="" id="{2B90E295-AA91-4FAB-A2AE-389F59C0678B}"/>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5" name="文本框 44">
              <a:extLst>
                <a:ext uri="{FF2B5EF4-FFF2-40B4-BE49-F238E27FC236}">
                  <a16:creationId xmlns:a16="http://schemas.microsoft.com/office/drawing/2014/main" xmlns="" id="{1C5F2893-FB0B-43EE-9AB0-3445B957D279}"/>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表格表头</a:t>
              </a:r>
            </a:p>
          </p:txBody>
        </p:sp>
        <p:sp>
          <p:nvSpPr>
            <p:cNvPr id="46" name="文本框 45">
              <a:extLst>
                <a:ext uri="{FF2B5EF4-FFF2-40B4-BE49-F238E27FC236}">
                  <a16:creationId xmlns:a16="http://schemas.microsoft.com/office/drawing/2014/main" xmlns="" id="{B496045F-0BD7-4B1C-BAF1-EA1E11F4A893}"/>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文字边框</a:t>
              </a:r>
            </a:p>
          </p:txBody>
        </p:sp>
        <p:sp>
          <p:nvSpPr>
            <p:cNvPr id="47" name="文本框 46">
              <a:extLst>
                <a:ext uri="{FF2B5EF4-FFF2-40B4-BE49-F238E27FC236}">
                  <a16:creationId xmlns:a16="http://schemas.microsoft.com/office/drawing/2014/main" xmlns="" id="{FE75530C-05AE-416C-A421-E91F995888A4}"/>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导航灰底</a:t>
              </a:r>
            </a:p>
          </p:txBody>
        </p:sp>
        <p:sp>
          <p:nvSpPr>
            <p:cNvPr id="48" name="文本框 47">
              <a:extLst>
                <a:ext uri="{FF2B5EF4-FFF2-40B4-BE49-F238E27FC236}">
                  <a16:creationId xmlns:a16="http://schemas.microsoft.com/office/drawing/2014/main" xmlns="" id="{20459E2D-AA6D-4C08-853E-7A4868CBFA6E}"/>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红</a:t>
              </a:r>
            </a:p>
          </p:txBody>
        </p:sp>
        <p:sp>
          <p:nvSpPr>
            <p:cNvPr id="49" name="文本框 48">
              <a:extLst>
                <a:ext uri="{FF2B5EF4-FFF2-40B4-BE49-F238E27FC236}">
                  <a16:creationId xmlns:a16="http://schemas.microsoft.com/office/drawing/2014/main" xmlns="" id="{21E0D4D3-3D37-4231-B209-ED67A57A1F69}"/>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文字底色</a:t>
              </a:r>
            </a:p>
          </p:txBody>
        </p:sp>
        <p:sp>
          <p:nvSpPr>
            <p:cNvPr id="50" name="矩形 49">
              <a:extLst>
                <a:ext uri="{FF2B5EF4-FFF2-40B4-BE49-F238E27FC236}">
                  <a16:creationId xmlns:a16="http://schemas.microsoft.com/office/drawing/2014/main" xmlns="" id="{D4EDCA5D-087A-4595-91D1-8842D7C89C7B}"/>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1" name="矩形 50">
              <a:extLst>
                <a:ext uri="{FF2B5EF4-FFF2-40B4-BE49-F238E27FC236}">
                  <a16:creationId xmlns:a16="http://schemas.microsoft.com/office/drawing/2014/main" xmlns="" id="{C9F72971-793E-4D9C-8B6F-312F3C15251B}"/>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2" name="文本框 51">
              <a:extLst>
                <a:ext uri="{FF2B5EF4-FFF2-40B4-BE49-F238E27FC236}">
                  <a16:creationId xmlns:a16="http://schemas.microsoft.com/office/drawing/2014/main" xmlns="" id="{F429924E-A276-4DFF-915B-B585751A3F8E}"/>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备用</a:t>
              </a:r>
            </a:p>
          </p:txBody>
        </p:sp>
        <p:sp>
          <p:nvSpPr>
            <p:cNvPr id="53" name="矩形 52">
              <a:extLst>
                <a:ext uri="{FF2B5EF4-FFF2-40B4-BE49-F238E27FC236}">
                  <a16:creationId xmlns:a16="http://schemas.microsoft.com/office/drawing/2014/main" xmlns="" id="{8CFA1AEC-A9E5-4DF5-89D5-001EDAE530FB}"/>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54" name="文本框 53">
              <a:extLst>
                <a:ext uri="{FF2B5EF4-FFF2-40B4-BE49-F238E27FC236}">
                  <a16:creationId xmlns:a16="http://schemas.microsoft.com/office/drawing/2014/main" xmlns="" id="{A67AA1ED-8362-4B30-965A-4A2AA60876DC}"/>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绿</a:t>
              </a:r>
            </a:p>
          </p:txBody>
        </p:sp>
      </p:grpSp>
    </p:spTree>
    <p:extLst>
      <p:ext uri="{BB962C8B-B14F-4D97-AF65-F5344CB8AC3E}">
        <p14:creationId xmlns:p14="http://schemas.microsoft.com/office/powerpoint/2010/main" val="969449641"/>
      </p:ext>
    </p:extLst>
  </p:cSld>
  <p:clrMap bg1="lt1" tx1="dk1" bg2="lt2" tx2="dk2" accent1="accent1" accent2="accent2" accent3="accent3" accent4="accent4" accent5="accent5" accent6="accent6" hlink="hlink" folHlink="folHlink"/>
  <p:sldLayoutIdLst>
    <p:sldLayoutId id="2147483859" r:id="rId1"/>
    <p:sldLayoutId id="2147483860" r:id="rId2"/>
    <p:sldLayoutId id="2147483862" r:id="rId3"/>
    <p:sldLayoutId id="2147483864" r:id="rId4"/>
    <p:sldLayoutId id="2147483863" r:id="rId5"/>
    <p:sldLayoutId id="2147483865" r:id="rId6"/>
    <p:sldLayoutId id="2147483866" r:id="rId7"/>
    <p:sldLayoutId id="2147483867" r:id="rId8"/>
    <p:sldLayoutId id="2147483868" r:id="rId9"/>
    <p:sldLayoutId id="2147483870" r:id="rId10"/>
    <p:sldLayoutId id="2147483871" r:id="rId11"/>
    <p:sldLayoutId id="2147483872" r:id="rId12"/>
    <p:sldLayoutId id="2147483873" r:id="rId13"/>
    <p:sldLayoutId id="2147483874" r:id="rId14"/>
    <p:sldLayoutId id="2147483875" r:id="rId15"/>
  </p:sldLayoutIdLst>
  <p:txStyles>
    <p:titleStyle>
      <a:lvl1pPr algn="l" defTabSz="914034" rtl="0" eaLnBrk="1" latinLnBrk="0" hangingPunct="1">
        <a:lnSpc>
          <a:spcPct val="90000"/>
        </a:lnSpc>
        <a:spcBef>
          <a:spcPct val="0"/>
        </a:spcBef>
        <a:buNone/>
        <a:defRPr sz="3499" kern="1200">
          <a:solidFill>
            <a:schemeClr val="tx1"/>
          </a:solidFill>
          <a:latin typeface="+mj-lt"/>
          <a:ea typeface="+mj-ea"/>
          <a:cs typeface="+mj-cs"/>
        </a:defRPr>
      </a:lvl1pPr>
    </p:titleStyle>
    <p:body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2" pos="281">
          <p15:clr>
            <a:srgbClr val="F26B43"/>
          </p15:clr>
        </p15:guide>
        <p15:guide id="4" pos="7399">
          <p15:clr>
            <a:srgbClr val="F26B43"/>
          </p15:clr>
        </p15:guide>
        <p15:guide id="5" orient="horz" pos="2341">
          <p15:clr>
            <a:srgbClr val="F26B43"/>
          </p15:clr>
        </p15:guide>
        <p15:guide id="6" orient="horz" pos="4020">
          <p15:clr>
            <a:srgbClr val="F26B43"/>
          </p15:clr>
        </p15:guide>
        <p15:guide id="7" orient="horz" pos="777">
          <p15:clr>
            <a:srgbClr val="F26B43"/>
          </p15:clr>
        </p15:guide>
        <p15:guide id="8"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6.xml"/><Relationship Id="rId4" Type="http://schemas.openxmlformats.org/officeDocument/2006/relationships/image" Target="../media/image6.png"/></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2.xml"/><Relationship Id="rId1" Type="http://schemas.openxmlformats.org/officeDocument/2006/relationships/slideLayout" Target="../slideLayouts/slideLayout6.xml"/><Relationship Id="rId4" Type="http://schemas.openxmlformats.org/officeDocument/2006/relationships/image" Target="../media/image6.png"/></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6.xml"/><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4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7.xml"/><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4" name="文本占位符 53"/>
          <p:cNvSpPr>
            <a:spLocks noGrp="1"/>
          </p:cNvSpPr>
          <p:nvPr>
            <p:ph type="body" sz="quarter" idx="17"/>
          </p:nvPr>
        </p:nvSpPr>
        <p:spPr/>
        <p:txBody>
          <a:bodyPr/>
          <a:lstStyle/>
          <a:p>
            <a:endParaRPr lang="zh-CN" altLang="en-US">
              <a:sym typeface="Huawei Sans" panose="020C0503030203020204" pitchFamily="34" charset="0"/>
            </a:endParaRPr>
          </a:p>
        </p:txBody>
      </p:sp>
      <p:sp>
        <p:nvSpPr>
          <p:cNvPr id="55" name="文本占位符 54"/>
          <p:cNvSpPr>
            <a:spLocks noGrp="1"/>
          </p:cNvSpPr>
          <p:nvPr>
            <p:ph type="body" sz="quarter" idx="18"/>
          </p:nvPr>
        </p:nvSpPr>
        <p:spPr/>
        <p:txBody>
          <a:bodyPr/>
          <a:lstStyle/>
          <a:p>
            <a:endParaRPr lang="zh-CN" altLang="en-US">
              <a:sym typeface="Huawei Sans" panose="020C0503030203020204" pitchFamily="34" charset="0"/>
            </a:endParaRPr>
          </a:p>
        </p:txBody>
      </p:sp>
      <p:sp>
        <p:nvSpPr>
          <p:cNvPr id="56" name="文本占位符 55"/>
          <p:cNvSpPr>
            <a:spLocks noGrp="1"/>
          </p:cNvSpPr>
          <p:nvPr>
            <p:ph type="body" sz="quarter" idx="19"/>
          </p:nvPr>
        </p:nvSpPr>
        <p:spPr/>
        <p:txBody>
          <a:bodyPr/>
          <a:lstStyle/>
          <a:p>
            <a:endParaRPr lang="zh-CN" altLang="en-US">
              <a:sym typeface="Huawei Sans" panose="020C0503030203020204" pitchFamily="34" charset="0"/>
            </a:endParaRPr>
          </a:p>
        </p:txBody>
      </p:sp>
      <p:sp>
        <p:nvSpPr>
          <p:cNvPr id="57" name="文本占位符 56"/>
          <p:cNvSpPr>
            <a:spLocks noGrp="1"/>
          </p:cNvSpPr>
          <p:nvPr>
            <p:ph type="body" sz="quarter" idx="20"/>
          </p:nvPr>
        </p:nvSpPr>
        <p:spPr/>
        <p:txBody>
          <a:bodyPr/>
          <a:lstStyle/>
          <a:p>
            <a:endParaRPr lang="zh-CN" altLang="en-US">
              <a:sym typeface="Huawei Sans" panose="020C0503030203020204" pitchFamily="34" charset="0"/>
            </a:endParaRPr>
          </a:p>
        </p:txBody>
      </p:sp>
      <p:sp>
        <p:nvSpPr>
          <p:cNvPr id="6" name="文本占位符 5"/>
          <p:cNvSpPr>
            <a:spLocks noGrp="1"/>
          </p:cNvSpPr>
          <p:nvPr>
            <p:ph type="body" sz="quarter" idx="13"/>
          </p:nvPr>
        </p:nvSpPr>
        <p:spPr/>
        <p:txBody>
          <a:bodyPr/>
          <a:lstStyle/>
          <a:p>
            <a:r>
              <a:rPr lang="en-US" smtClean="0">
                <a:sym typeface="Huawei Sans" panose="020C0503030203020204" pitchFamily="34" charset="0"/>
              </a:rPr>
              <a:t>Lu Yueyue/lwx445705</a:t>
            </a:r>
            <a:endParaRPr lang="en-US" altLang="zh-CN" dirty="0">
              <a:sym typeface="Huawei Sans" panose="020C0503030203020204" pitchFamily="34" charset="0"/>
            </a:endParaRPr>
          </a:p>
        </p:txBody>
      </p:sp>
      <p:sp>
        <p:nvSpPr>
          <p:cNvPr id="7" name="文本占位符 6"/>
          <p:cNvSpPr>
            <a:spLocks noGrp="1"/>
          </p:cNvSpPr>
          <p:nvPr>
            <p:ph type="body" sz="quarter" idx="14"/>
          </p:nvPr>
        </p:nvSpPr>
        <p:spPr/>
        <p:txBody>
          <a:bodyPr/>
          <a:lstStyle/>
          <a:p>
            <a:r>
              <a:rPr lang="en-US" smtClean="0">
                <a:sym typeface="Huawei Sans" panose="020C0503030203020204" pitchFamily="34" charset="0"/>
              </a:rPr>
              <a:t>2020-02</a:t>
            </a:r>
            <a:endParaRPr lang="en-US" altLang="zh-CN" dirty="0">
              <a:sym typeface="Huawei Sans" panose="020C0503030203020204" pitchFamily="34" charset="0"/>
            </a:endParaRPr>
          </a:p>
        </p:txBody>
      </p:sp>
      <p:sp>
        <p:nvSpPr>
          <p:cNvPr id="53" name="文本占位符 52"/>
          <p:cNvSpPr>
            <a:spLocks noGrp="1"/>
          </p:cNvSpPr>
          <p:nvPr>
            <p:ph type="body" sz="quarter" idx="15"/>
          </p:nvPr>
        </p:nvSpPr>
        <p:spPr/>
        <p:txBody>
          <a:bodyPr/>
          <a:lstStyle/>
          <a:p>
            <a:endParaRPr lang="zh-CN" altLang="en-US">
              <a:sym typeface="Huawei Sans" panose="020C0503030203020204" pitchFamily="34" charset="0"/>
            </a:endParaRPr>
          </a:p>
        </p:txBody>
      </p:sp>
      <p:sp>
        <p:nvSpPr>
          <p:cNvPr id="29" name="文本占位符 28"/>
          <p:cNvSpPr>
            <a:spLocks noGrp="1"/>
          </p:cNvSpPr>
          <p:nvPr>
            <p:ph type="body" sz="quarter" idx="16"/>
          </p:nvPr>
        </p:nvSpPr>
        <p:spPr/>
        <p:txBody>
          <a:bodyPr/>
          <a:lstStyle/>
          <a:p>
            <a:r>
              <a:rPr lang="en-US" altLang="zh-CN" smtClean="0">
                <a:sym typeface="Huawei Sans" panose="020C0503030203020204" pitchFamily="34" charset="0"/>
              </a:rPr>
              <a:t>New</a:t>
            </a:r>
            <a:endParaRPr lang="zh-CN" altLang="en-US" dirty="0">
              <a:sym typeface="Huawei Sans" panose="020C0503030203020204" pitchFamily="34" charset="0"/>
            </a:endParaRPr>
          </a:p>
        </p:txBody>
      </p:sp>
      <p:sp>
        <p:nvSpPr>
          <p:cNvPr id="58" name="文本占位符 57"/>
          <p:cNvSpPr>
            <a:spLocks noGrp="1"/>
          </p:cNvSpPr>
          <p:nvPr>
            <p:ph type="body" sz="quarter" idx="21"/>
          </p:nvPr>
        </p:nvSpPr>
        <p:spPr/>
        <p:txBody>
          <a:bodyPr/>
          <a:lstStyle/>
          <a:p>
            <a:endParaRPr lang="zh-CN" altLang="en-US">
              <a:sym typeface="Huawei Sans" panose="020C0503030203020204" pitchFamily="34" charset="0"/>
            </a:endParaRPr>
          </a:p>
        </p:txBody>
      </p:sp>
      <p:sp>
        <p:nvSpPr>
          <p:cNvPr id="59" name="文本占位符 58"/>
          <p:cNvSpPr>
            <a:spLocks noGrp="1"/>
          </p:cNvSpPr>
          <p:nvPr>
            <p:ph type="body" sz="quarter" idx="22"/>
          </p:nvPr>
        </p:nvSpPr>
        <p:spPr/>
        <p:txBody>
          <a:bodyPr/>
          <a:lstStyle/>
          <a:p>
            <a:endParaRPr lang="zh-CN" altLang="en-US">
              <a:sym typeface="Huawei Sans" panose="020C0503030203020204" pitchFamily="34" charset="0"/>
            </a:endParaRPr>
          </a:p>
        </p:txBody>
      </p:sp>
      <p:sp>
        <p:nvSpPr>
          <p:cNvPr id="60" name="文本占位符 59"/>
          <p:cNvSpPr>
            <a:spLocks noGrp="1"/>
          </p:cNvSpPr>
          <p:nvPr>
            <p:ph type="body" sz="quarter" idx="23"/>
          </p:nvPr>
        </p:nvSpPr>
        <p:spPr/>
        <p:txBody>
          <a:bodyPr/>
          <a:lstStyle/>
          <a:p>
            <a:endParaRPr lang="zh-CN" altLang="en-US">
              <a:sym typeface="Huawei Sans" panose="020C0503030203020204" pitchFamily="34" charset="0"/>
            </a:endParaRPr>
          </a:p>
        </p:txBody>
      </p:sp>
      <p:sp>
        <p:nvSpPr>
          <p:cNvPr id="61" name="文本占位符 60"/>
          <p:cNvSpPr>
            <a:spLocks noGrp="1"/>
          </p:cNvSpPr>
          <p:nvPr>
            <p:ph type="body" sz="quarter" idx="24"/>
          </p:nvPr>
        </p:nvSpPr>
        <p:spPr/>
        <p:txBody>
          <a:bodyPr/>
          <a:lstStyle/>
          <a:p>
            <a:endParaRPr lang="zh-CN" altLang="en-US">
              <a:sym typeface="Huawei Sans" panose="020C0503030203020204" pitchFamily="34" charset="0"/>
            </a:endParaRPr>
          </a:p>
        </p:txBody>
      </p:sp>
      <p:sp>
        <p:nvSpPr>
          <p:cNvPr id="62" name="文本占位符 61"/>
          <p:cNvSpPr>
            <a:spLocks noGrp="1"/>
          </p:cNvSpPr>
          <p:nvPr>
            <p:ph type="body" sz="quarter" idx="25"/>
          </p:nvPr>
        </p:nvSpPr>
        <p:spPr/>
        <p:txBody>
          <a:bodyPr/>
          <a:lstStyle/>
          <a:p>
            <a:endParaRPr lang="zh-CN" altLang="en-US">
              <a:sym typeface="Huawei Sans" panose="020C0503030203020204" pitchFamily="34" charset="0"/>
            </a:endParaRPr>
          </a:p>
        </p:txBody>
      </p:sp>
      <p:sp>
        <p:nvSpPr>
          <p:cNvPr id="63" name="文本占位符 62"/>
          <p:cNvSpPr>
            <a:spLocks noGrp="1"/>
          </p:cNvSpPr>
          <p:nvPr>
            <p:ph type="body" sz="quarter" idx="26"/>
          </p:nvPr>
        </p:nvSpPr>
        <p:spPr/>
        <p:txBody>
          <a:bodyPr/>
          <a:lstStyle/>
          <a:p>
            <a:endParaRPr lang="zh-CN" altLang="en-US">
              <a:sym typeface="Huawei Sans" panose="020C0503030203020204" pitchFamily="34" charset="0"/>
            </a:endParaRPr>
          </a:p>
        </p:txBody>
      </p:sp>
      <p:sp>
        <p:nvSpPr>
          <p:cNvPr id="64" name="文本占位符 63"/>
          <p:cNvSpPr>
            <a:spLocks noGrp="1"/>
          </p:cNvSpPr>
          <p:nvPr>
            <p:ph type="body" sz="quarter" idx="27"/>
          </p:nvPr>
        </p:nvSpPr>
        <p:spPr/>
        <p:txBody>
          <a:bodyPr/>
          <a:lstStyle/>
          <a:p>
            <a:endParaRPr lang="zh-CN" altLang="en-US">
              <a:sym typeface="Huawei Sans" panose="020C0503030203020204" pitchFamily="34" charset="0"/>
            </a:endParaRPr>
          </a:p>
        </p:txBody>
      </p:sp>
      <p:sp>
        <p:nvSpPr>
          <p:cNvPr id="65" name="文本占位符 64"/>
          <p:cNvSpPr>
            <a:spLocks noGrp="1"/>
          </p:cNvSpPr>
          <p:nvPr>
            <p:ph type="body" sz="quarter" idx="28"/>
          </p:nvPr>
        </p:nvSpPr>
        <p:spPr/>
        <p:txBody>
          <a:bodyPr/>
          <a:lstStyle/>
          <a:p>
            <a:endParaRPr lang="zh-CN" altLang="en-US">
              <a:sym typeface="Huawei Sans" panose="020C0503030203020204" pitchFamily="34" charset="0"/>
            </a:endParaRPr>
          </a:p>
        </p:txBody>
      </p:sp>
      <p:sp>
        <p:nvSpPr>
          <p:cNvPr id="66" name="文本占位符 65"/>
          <p:cNvSpPr>
            <a:spLocks noGrp="1"/>
          </p:cNvSpPr>
          <p:nvPr>
            <p:ph type="body" sz="quarter" idx="29"/>
          </p:nvPr>
        </p:nvSpPr>
        <p:spPr/>
        <p:txBody>
          <a:bodyPr/>
          <a:lstStyle/>
          <a:p>
            <a:endParaRPr lang="zh-CN" altLang="en-US">
              <a:sym typeface="Huawei Sans" panose="020C0503030203020204" pitchFamily="34" charset="0"/>
            </a:endParaRPr>
          </a:p>
        </p:txBody>
      </p:sp>
      <p:sp>
        <p:nvSpPr>
          <p:cNvPr id="67" name="文本占位符 66"/>
          <p:cNvSpPr>
            <a:spLocks noGrp="1"/>
          </p:cNvSpPr>
          <p:nvPr>
            <p:ph type="body" sz="quarter" idx="30"/>
          </p:nvPr>
        </p:nvSpPr>
        <p:spPr/>
        <p:txBody>
          <a:bodyPr/>
          <a:lstStyle/>
          <a:p>
            <a:endParaRPr lang="zh-CN" altLang="en-US">
              <a:sym typeface="Huawei Sans" panose="020C0503030203020204" pitchFamily="34" charset="0"/>
            </a:endParaRPr>
          </a:p>
        </p:txBody>
      </p:sp>
      <p:sp>
        <p:nvSpPr>
          <p:cNvPr id="68" name="文本占位符 67"/>
          <p:cNvSpPr>
            <a:spLocks noGrp="1"/>
          </p:cNvSpPr>
          <p:nvPr>
            <p:ph type="body" sz="quarter" idx="31"/>
          </p:nvPr>
        </p:nvSpPr>
        <p:spPr/>
        <p:txBody>
          <a:bodyPr/>
          <a:lstStyle/>
          <a:p>
            <a:endParaRPr lang="zh-CN" altLang="en-US">
              <a:sym typeface="Huawei Sans" panose="020C0503030203020204" pitchFamily="34" charset="0"/>
            </a:endParaRPr>
          </a:p>
        </p:txBody>
      </p:sp>
      <p:sp>
        <p:nvSpPr>
          <p:cNvPr id="69" name="文本占位符 68"/>
          <p:cNvSpPr>
            <a:spLocks noGrp="1"/>
          </p:cNvSpPr>
          <p:nvPr>
            <p:ph type="body" sz="quarter" idx="32"/>
          </p:nvPr>
        </p:nvSpPr>
        <p:spPr/>
        <p:txBody>
          <a:bodyPr/>
          <a:lstStyle/>
          <a:p>
            <a:endParaRPr lang="zh-CN" altLang="en-US">
              <a:sym typeface="Huawei Sans" panose="020C0503030203020204" pitchFamily="34" charset="0"/>
            </a:endParaRPr>
          </a:p>
        </p:txBody>
      </p:sp>
      <p:sp>
        <p:nvSpPr>
          <p:cNvPr id="70" name="文本占位符 69"/>
          <p:cNvSpPr>
            <a:spLocks noGrp="1"/>
          </p:cNvSpPr>
          <p:nvPr>
            <p:ph type="body" sz="quarter" idx="33"/>
          </p:nvPr>
        </p:nvSpPr>
        <p:spPr/>
        <p:txBody>
          <a:bodyPr/>
          <a:lstStyle/>
          <a:p>
            <a:endParaRPr lang="zh-CN" altLang="en-US">
              <a:sym typeface="Huawei Sans" panose="020C0503030203020204" pitchFamily="34" charset="0"/>
            </a:endParaRPr>
          </a:p>
        </p:txBody>
      </p:sp>
      <p:sp>
        <p:nvSpPr>
          <p:cNvPr id="71" name="文本占位符 70"/>
          <p:cNvSpPr>
            <a:spLocks noGrp="1"/>
          </p:cNvSpPr>
          <p:nvPr>
            <p:ph type="body" sz="quarter" idx="34"/>
          </p:nvPr>
        </p:nvSpPr>
        <p:spPr/>
        <p:txBody>
          <a:bodyPr/>
          <a:lstStyle/>
          <a:p>
            <a:endParaRPr lang="zh-CN" altLang="en-US">
              <a:sym typeface="Huawei Sans" panose="020C0503030203020204" pitchFamily="34" charset="0"/>
            </a:endParaRPr>
          </a:p>
        </p:txBody>
      </p:sp>
      <p:sp>
        <p:nvSpPr>
          <p:cNvPr id="72" name="文本占位符 71"/>
          <p:cNvSpPr>
            <a:spLocks noGrp="1"/>
          </p:cNvSpPr>
          <p:nvPr>
            <p:ph type="body" sz="quarter" idx="35"/>
          </p:nvPr>
        </p:nvSpPr>
        <p:spPr/>
        <p:txBody>
          <a:bodyPr/>
          <a:lstStyle/>
          <a:p>
            <a:endParaRPr lang="zh-CN" altLang="en-US">
              <a:sym typeface="Huawei Sans" panose="020C0503030203020204" pitchFamily="34" charset="0"/>
            </a:endParaRPr>
          </a:p>
        </p:txBody>
      </p:sp>
      <p:sp>
        <p:nvSpPr>
          <p:cNvPr id="73" name="文本占位符 72"/>
          <p:cNvSpPr>
            <a:spLocks noGrp="1"/>
          </p:cNvSpPr>
          <p:nvPr>
            <p:ph type="body" sz="quarter" idx="36"/>
          </p:nvPr>
        </p:nvSpPr>
        <p:spPr/>
        <p:txBody>
          <a:bodyPr/>
          <a:lstStyle/>
          <a:p>
            <a:endParaRPr lang="zh-CN" altLang="en-US">
              <a:sym typeface="Huawei Sans" panose="020C0503030203020204" pitchFamily="34" charset="0"/>
            </a:endParaRPr>
          </a:p>
        </p:txBody>
      </p:sp>
    </p:spTree>
    <p:extLst>
      <p:ext uri="{BB962C8B-B14F-4D97-AF65-F5344CB8AC3E}">
        <p14:creationId xmlns:p14="http://schemas.microsoft.com/office/powerpoint/2010/main" val="40448256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71697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7" y="1242452"/>
            <a:ext cx="11306175" cy="5139297"/>
          </a:xfrm>
        </p:spPr>
        <p:txBody>
          <a:bodyPr/>
          <a:lstStyle/>
          <a:p>
            <a:r>
              <a:rPr lang="en-US" sz="1800" smtClean="0">
                <a:sym typeface="Huawei Sans" panose="020C0503030203020204" pitchFamily="34" charset="0"/>
              </a:rPr>
              <a:t>STP ensures a loop-free network but is slow to converge, leading to service quality deterioration. If the network topology changes frequently, connections on the STP network are frequently torn down, causing frequent service interruption.</a:t>
            </a:r>
          </a:p>
          <a:p>
            <a:r>
              <a:rPr lang="en-US" sz="1800" smtClean="0">
                <a:sym typeface="Huawei Sans" panose="020C0503030203020204" pitchFamily="34" charset="0"/>
              </a:rPr>
              <a:t>STP has the following disadvantages:</a:t>
            </a:r>
            <a:endParaRPr lang="en-US" altLang="zh-CN" sz="1800" smtClean="0">
              <a:sym typeface="Huawei Sans" panose="020C0503030203020204" pitchFamily="34" charset="0"/>
            </a:endParaRPr>
          </a:p>
          <a:p>
            <a:pPr lvl="1"/>
            <a:r>
              <a:rPr lang="en-US" sz="1600" smtClean="0">
                <a:latin typeface="Huawei Sans" panose="020C0503030203020204" pitchFamily="34" charset="0"/>
                <a:ea typeface="方正兰亭黑简体" panose="02000000000000000000" pitchFamily="2" charset="-122"/>
                <a:sym typeface="Huawei Sans" panose="020C0503030203020204" pitchFamily="34" charset="0"/>
              </a:rPr>
              <a:t>STP does not differentiate between port roles according to their states, making it difficult for less experienced administrators to learn about and deploy this protocol.</a:t>
            </a:r>
          </a:p>
          <a:p>
            <a:pPr lvl="2"/>
            <a:r>
              <a:rPr lang="en-US" sz="1400" smtClean="0">
                <a:latin typeface="Huawei Sans" panose="020C0503030203020204" pitchFamily="34" charset="0"/>
                <a:ea typeface="方正兰亭黑简体" panose="02000000000000000000" pitchFamily="2" charset="-122"/>
                <a:sym typeface="Huawei Sans" panose="020C0503030203020204" pitchFamily="34" charset="0"/>
              </a:rPr>
              <a:t>Ports in Listening, Learning, and Blocking states are the same for users because they are all prevented from forwarding service traffic.</a:t>
            </a:r>
          </a:p>
          <a:p>
            <a:pPr lvl="2"/>
            <a:r>
              <a:rPr lang="en-US" sz="1400" smtClean="0">
                <a:latin typeface="Huawei Sans" panose="020C0503030203020204" pitchFamily="34" charset="0"/>
                <a:ea typeface="方正兰亭黑简体" panose="02000000000000000000" pitchFamily="2" charset="-122"/>
                <a:sym typeface="Huawei Sans" panose="020C0503030203020204" pitchFamily="34" charset="0"/>
              </a:rPr>
              <a:t>In terms of port use and configuration, the essential differences between ports lie in the port roles but not port states.</a:t>
            </a:r>
          </a:p>
          <a:p>
            <a:pPr lvl="1"/>
            <a:r>
              <a:rPr lang="en-US" sz="1600" smtClean="0">
                <a:latin typeface="Huawei Sans" panose="020C0503030203020204" pitchFamily="34" charset="0"/>
                <a:ea typeface="方正兰亭黑简体" panose="02000000000000000000" pitchFamily="2" charset="-122"/>
                <a:sym typeface="Huawei Sans" panose="020C0503030203020204" pitchFamily="34" charset="0"/>
              </a:rPr>
              <a:t>The STP algorithm does not determine topology changes until the timer expires, delaying network convergence.</a:t>
            </a:r>
          </a:p>
          <a:p>
            <a:pPr lvl="1"/>
            <a:r>
              <a:rPr lang="en-US" sz="1600" smtClean="0">
                <a:latin typeface="Huawei Sans" panose="020C0503030203020204" pitchFamily="34" charset="0"/>
                <a:ea typeface="方正兰亭黑简体" panose="02000000000000000000" pitchFamily="2" charset="-122"/>
                <a:sym typeface="Huawei Sans" panose="020C0503030203020204" pitchFamily="34" charset="0"/>
              </a:rPr>
              <a:t>The STP algorithm requires the root bridge to send configuration BPDUs after the network topology becomes stable, and other devices process and spread the configuration BPDUs through the entire network. This also delays convergence.</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Disadvantages of STP</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06600545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STP Dependency on Timers</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75"/>
          <p:cNvSpPr/>
          <p:nvPr/>
        </p:nvSpPr>
        <p:spPr bwMode="gray">
          <a:xfrm>
            <a:off x="446088" y="1366113"/>
            <a:ext cx="5362830" cy="394020"/>
          </a:xfrm>
          <a:prstGeom prst="roundRect">
            <a:avLst>
              <a:gd name="adj" fmla="val 10604"/>
            </a:avLst>
          </a:prstGeom>
          <a:solidFill>
            <a:srgbClr val="00B0F0"/>
          </a:solidFill>
          <a:ln>
            <a:noFill/>
          </a:ln>
        </p:spPr>
        <p:txBody>
          <a:bodyPr wrap="square" rtlCol="0" anchor="ctr" anchorCtr="0">
            <a:noAutofit/>
          </a:bodyPr>
          <a:lstStyle/>
          <a:p>
            <a:pPr algn="ctr" fontAlgn="ctr"/>
            <a:r>
              <a:rPr lang="en-US" sz="16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Initialization</a:t>
            </a:r>
            <a:endPar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75"/>
          <p:cNvSpPr/>
          <p:nvPr/>
        </p:nvSpPr>
        <p:spPr bwMode="gray">
          <a:xfrm>
            <a:off x="446088" y="1797619"/>
            <a:ext cx="5362830" cy="458413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Aft>
                <a:spcPts val="600"/>
              </a:spcAft>
            </a:pPr>
            <a:endPar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9" name="组合 18"/>
          <p:cNvGrpSpPr/>
          <p:nvPr/>
        </p:nvGrpSpPr>
        <p:grpSpPr bwMode="gray">
          <a:xfrm>
            <a:off x="748427" y="1967905"/>
            <a:ext cx="4666476" cy="2525377"/>
            <a:chOff x="6252615" y="1383280"/>
            <a:chExt cx="4666476" cy="2525377"/>
          </a:xfrm>
        </p:grpSpPr>
        <p:pic>
          <p:nvPicPr>
            <p:cNvPr id="28" name="图片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293599" y="1790950"/>
              <a:ext cx="540000" cy="442800"/>
            </a:xfrm>
            <a:prstGeom prst="rect">
              <a:avLst/>
            </a:prstGeom>
          </p:spPr>
        </p:pic>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825849" y="3400929"/>
              <a:ext cx="540000" cy="442800"/>
            </a:xfrm>
            <a:prstGeom prst="rect">
              <a:avLst/>
            </a:prstGeom>
          </p:spPr>
        </p:pic>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761350" y="3400929"/>
              <a:ext cx="540000" cy="442800"/>
            </a:xfrm>
            <a:prstGeom prst="rect">
              <a:avLst/>
            </a:prstGeom>
          </p:spPr>
        </p:pic>
        <p:cxnSp>
          <p:nvCxnSpPr>
            <p:cNvPr id="31" name="直接连接符 30"/>
            <p:cNvCxnSpPr>
              <a:stCxn id="29" idx="3"/>
              <a:endCxn id="30" idx="1"/>
            </p:cNvCxnSpPr>
            <p:nvPr/>
          </p:nvCxnSpPr>
          <p:spPr bwMode="gray">
            <a:xfrm>
              <a:off x="7365849" y="3622329"/>
              <a:ext cx="2395501" cy="0"/>
            </a:xfrm>
            <a:prstGeom prst="line">
              <a:avLst/>
            </a:prstGeom>
            <a:noFill/>
            <a:ln w="19050" cap="flat" cmpd="sng" algn="ctr">
              <a:solidFill>
                <a:srgbClr val="1D1D1A"/>
              </a:solidFill>
              <a:prstDash val="solid"/>
              <a:miter lim="800000"/>
              <a:headEnd type="none" w="med" len="med"/>
              <a:tailEnd type="none" w="med" len="med"/>
            </a:ln>
            <a:effectLst/>
          </p:spPr>
        </p:cxnSp>
        <p:cxnSp>
          <p:nvCxnSpPr>
            <p:cNvPr id="32" name="直接连接符 31"/>
            <p:cNvCxnSpPr>
              <a:stCxn id="30" idx="0"/>
              <a:endCxn id="28" idx="3"/>
            </p:cNvCxnSpPr>
            <p:nvPr/>
          </p:nvCxnSpPr>
          <p:spPr bwMode="gray">
            <a:xfrm flipH="1" flipV="1">
              <a:off x="8833599" y="2012350"/>
              <a:ext cx="1197751" cy="1388579"/>
            </a:xfrm>
            <a:prstGeom prst="line">
              <a:avLst/>
            </a:prstGeom>
            <a:noFill/>
            <a:ln w="19050" cap="flat" cmpd="sng" algn="ctr">
              <a:solidFill>
                <a:srgbClr val="151515"/>
              </a:solidFill>
              <a:prstDash val="solid"/>
              <a:miter lim="800000"/>
            </a:ln>
            <a:effectLst/>
          </p:spPr>
        </p:cxnSp>
        <p:sp>
          <p:nvSpPr>
            <p:cNvPr id="33" name="文本框 32"/>
            <p:cNvSpPr txBox="1"/>
            <p:nvPr/>
          </p:nvSpPr>
          <p:spPr bwMode="gray">
            <a:xfrm>
              <a:off x="6252615" y="3352826"/>
              <a:ext cx="607859" cy="528350"/>
            </a:xfrm>
            <a:prstGeom prst="rect">
              <a:avLst/>
            </a:prstGeom>
            <a:noFill/>
          </p:spPr>
          <p:txBody>
            <a:bodyPr wrap="square" rtlCol="0">
              <a:noAutofit/>
            </a:bodyPr>
            <a:lstStyle/>
            <a:p>
              <a:pPr marL="0" marR="0" lvl="0" indent="0"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gray">
            <a:xfrm>
              <a:off x="10311232" y="3380307"/>
              <a:ext cx="607859" cy="528350"/>
            </a:xfrm>
            <a:prstGeom prst="rect">
              <a:avLst/>
            </a:prstGeom>
            <a:noFill/>
          </p:spPr>
          <p:txBody>
            <a:bodyPr wrap="square" rtlCol="0">
              <a:noAutofit/>
            </a:bodyPr>
            <a:lstStyle/>
            <a:p>
              <a:pPr marL="0" marR="0" lvl="0" indent="0"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SW3</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p:cNvSpPr txBox="1"/>
            <p:nvPr/>
          </p:nvSpPr>
          <p:spPr bwMode="gray">
            <a:xfrm>
              <a:off x="7618468" y="1383280"/>
              <a:ext cx="1890262" cy="528350"/>
            </a:xfrm>
            <a:prstGeom prst="rect">
              <a:avLst/>
            </a:prstGeom>
            <a:noFill/>
          </p:spPr>
          <p:txBody>
            <a:bodyPr wrap="square" rtlCol="0">
              <a:noAutofit/>
            </a:bodyPr>
            <a:lstStyle/>
            <a:p>
              <a:pPr marL="0" marR="0" lvl="0" indent="0" algn="ctr" defTabSz="914478" eaLnBrk="1" fontAlgn="ctr" latinLnBrk="0" hangingPunct="1">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SW1 (root bridge)</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6" name="直接箭头连接符 35"/>
            <p:cNvCxnSpPr>
              <a:stCxn id="29" idx="0"/>
              <a:endCxn id="28" idx="1"/>
            </p:cNvCxnSpPr>
            <p:nvPr/>
          </p:nvCxnSpPr>
          <p:spPr bwMode="gray">
            <a:xfrm flipV="1">
              <a:off x="7095849" y="2012350"/>
              <a:ext cx="1197750" cy="1388579"/>
            </a:xfrm>
            <a:prstGeom prst="straightConnector1">
              <a:avLst/>
            </a:prstGeom>
            <a:noFill/>
            <a:ln w="19050" cap="flat" cmpd="sng" algn="ctr">
              <a:solidFill>
                <a:srgbClr val="1D1D1A"/>
              </a:solidFill>
              <a:prstDash val="solid"/>
              <a:miter lim="800000"/>
              <a:headEnd type="none" w="med" len="med"/>
              <a:tailEnd type="none" w="med" len="med"/>
            </a:ln>
            <a:effectLst/>
          </p:spPr>
        </p:cxnSp>
      </p:grpSp>
      <p:sp>
        <p:nvSpPr>
          <p:cNvPr id="20" name="椭圆 19"/>
          <p:cNvSpPr>
            <a:spLocks noChangeAspect="1"/>
          </p:cNvSpPr>
          <p:nvPr/>
        </p:nvSpPr>
        <p:spPr bwMode="gray">
          <a:xfrm>
            <a:off x="2623901" y="2525165"/>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椭圆 20"/>
          <p:cNvSpPr>
            <a:spLocks noChangeAspect="1"/>
          </p:cNvSpPr>
          <p:nvPr/>
        </p:nvSpPr>
        <p:spPr bwMode="gray">
          <a:xfrm>
            <a:off x="3222026" y="2525111"/>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椭圆 21"/>
          <p:cNvSpPr>
            <a:spLocks noChangeAspect="1"/>
          </p:cNvSpPr>
          <p:nvPr/>
        </p:nvSpPr>
        <p:spPr bwMode="gray">
          <a:xfrm>
            <a:off x="1520000" y="3879645"/>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椭圆 22"/>
          <p:cNvSpPr>
            <a:spLocks noChangeAspect="1"/>
          </p:cNvSpPr>
          <p:nvPr/>
        </p:nvSpPr>
        <p:spPr bwMode="gray">
          <a:xfrm>
            <a:off x="1725362" y="4079635"/>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椭圆 23"/>
          <p:cNvSpPr>
            <a:spLocks noChangeAspect="1"/>
          </p:cNvSpPr>
          <p:nvPr/>
        </p:nvSpPr>
        <p:spPr bwMode="gray">
          <a:xfrm>
            <a:off x="4399196" y="3882745"/>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5" name="组合 28"/>
          <p:cNvGrpSpPr>
            <a:grpSpLocks noChangeAspect="1"/>
          </p:cNvGrpSpPr>
          <p:nvPr/>
        </p:nvGrpSpPr>
        <p:grpSpPr bwMode="gray">
          <a:xfrm>
            <a:off x="4087711" y="4079635"/>
            <a:ext cx="234002" cy="234002"/>
            <a:chOff x="5076056" y="3356992"/>
            <a:chExt cx="436272" cy="436272"/>
          </a:xfrm>
        </p:grpSpPr>
        <p:sp>
          <p:nvSpPr>
            <p:cNvPr id="26"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0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禁止符 23"/>
            <p:cNvSpPr/>
            <p:nvPr/>
          </p:nvSpPr>
          <p:spPr bwMode="gray">
            <a:xfrm>
              <a:off x="5076060" y="3356996"/>
              <a:ext cx="436268" cy="436268"/>
            </a:xfrm>
            <a:prstGeom prst="noSmoking">
              <a:avLst>
                <a:gd name="adj" fmla="val 15475"/>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8" name="圆角矩形 75"/>
          <p:cNvSpPr/>
          <p:nvPr/>
        </p:nvSpPr>
        <p:spPr bwMode="gray">
          <a:xfrm>
            <a:off x="446088" y="4853569"/>
            <a:ext cx="5362830" cy="1346781"/>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36000" rIns="180000" bIns="36000" rtlCol="0" anchor="ctr" anchorCtr="0">
            <a:noAutofit/>
          </a:bodyPr>
          <a:lstStyle/>
          <a:p>
            <a:pPr fontAlgn="ctr">
              <a:lnSpc>
                <a:spcPts val="2600"/>
              </a:lnSpc>
              <a:spcAft>
                <a:spcPts val="60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STP uses a timer to prevent temporary loops. After STP elects a port role, even if the port is a designated port or a root port, it still needs to wait for two intervals of the Forward Delay timer (30s) before forwarding packets.</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圆角矩形 75"/>
          <p:cNvSpPr/>
          <p:nvPr/>
        </p:nvSpPr>
        <p:spPr bwMode="gray">
          <a:xfrm>
            <a:off x="6059108" y="1366113"/>
            <a:ext cx="5362830" cy="394020"/>
          </a:xfrm>
          <a:prstGeom prst="roundRect">
            <a:avLst>
              <a:gd name="adj" fmla="val 10604"/>
            </a:avLst>
          </a:prstGeom>
          <a:solidFill>
            <a:srgbClr val="00B0F0"/>
          </a:solidFill>
          <a:ln>
            <a:noFill/>
          </a:ln>
        </p:spPr>
        <p:txBody>
          <a:bodyPr wrap="square" rtlCol="0" anchor="ctr" anchorCtr="0">
            <a:noAutofit/>
          </a:bodyPr>
          <a:lstStyle/>
          <a:p>
            <a:pPr algn="ctr" fontAlgn="ctr"/>
            <a:r>
              <a:rPr lang="en-US" sz="16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Terminal Access</a:t>
            </a:r>
            <a:endPar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圆角矩形 75"/>
          <p:cNvSpPr/>
          <p:nvPr/>
        </p:nvSpPr>
        <p:spPr bwMode="gray">
          <a:xfrm>
            <a:off x="6059108" y="1797619"/>
            <a:ext cx="5362830" cy="458413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Aft>
                <a:spcPts val="600"/>
              </a:spcAft>
            </a:pPr>
            <a:endPar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圆角矩形 75"/>
          <p:cNvSpPr/>
          <p:nvPr/>
        </p:nvSpPr>
        <p:spPr bwMode="gray">
          <a:xfrm>
            <a:off x="6059108" y="4853570"/>
            <a:ext cx="5367292" cy="1339493"/>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36000" rIns="180000" bIns="36000" rtlCol="0" anchor="ctr" anchorCtr="0">
            <a:noAutofit/>
          </a:bodyPr>
          <a:lstStyle/>
          <a:p>
            <a:pPr fontAlgn="ctr">
              <a:lnSpc>
                <a:spcPts val="2600"/>
              </a:lnSpc>
              <a:spcAft>
                <a:spcPts val="60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 the STP environment, after a terminal or server is connected to the network, the port needs to switch from the Disabled state to the Blocking, Listening, Learning, and Forwarding states in sequence. In this case, </a:t>
            </a:r>
            <a:r>
              <a:rPr lang="en-US"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HostA</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needs to wait for two intervals of the Forward Delay timer before accessing the network service.</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2" name="图片 6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464497" y="2172377"/>
            <a:ext cx="540000" cy="442800"/>
          </a:xfrm>
          <a:prstGeom prst="rect">
            <a:avLst/>
          </a:prstGeom>
        </p:spPr>
      </p:pic>
      <p:pic>
        <p:nvPicPr>
          <p:cNvPr id="63" name="图片 6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000514" y="3782356"/>
            <a:ext cx="540000" cy="442800"/>
          </a:xfrm>
          <a:prstGeom prst="rect">
            <a:avLst/>
          </a:prstGeom>
        </p:spPr>
      </p:pic>
      <p:pic>
        <p:nvPicPr>
          <p:cNvPr id="64" name="图片 6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932248" y="3782356"/>
            <a:ext cx="540000" cy="442800"/>
          </a:xfrm>
          <a:prstGeom prst="rect">
            <a:avLst/>
          </a:prstGeom>
        </p:spPr>
      </p:pic>
      <p:cxnSp>
        <p:nvCxnSpPr>
          <p:cNvPr id="65" name="直接连接符 64"/>
          <p:cNvCxnSpPr>
            <a:stCxn id="63" idx="3"/>
            <a:endCxn id="64" idx="1"/>
          </p:cNvCxnSpPr>
          <p:nvPr/>
        </p:nvCxnSpPr>
        <p:spPr bwMode="gray">
          <a:xfrm>
            <a:off x="7540514" y="4003756"/>
            <a:ext cx="2391734" cy="0"/>
          </a:xfrm>
          <a:prstGeom prst="line">
            <a:avLst/>
          </a:prstGeom>
          <a:noFill/>
          <a:ln w="19050" cap="flat" cmpd="sng" algn="ctr">
            <a:solidFill>
              <a:srgbClr val="1D1D1A"/>
            </a:solidFill>
            <a:prstDash val="solid"/>
            <a:miter lim="800000"/>
            <a:headEnd type="none" w="med" len="med"/>
            <a:tailEnd type="none" w="med" len="med"/>
          </a:ln>
          <a:effectLst/>
        </p:spPr>
      </p:cxnSp>
      <p:cxnSp>
        <p:nvCxnSpPr>
          <p:cNvPr id="66" name="直接连接符 65"/>
          <p:cNvCxnSpPr>
            <a:stCxn id="64" idx="0"/>
            <a:endCxn id="62" idx="3"/>
          </p:cNvCxnSpPr>
          <p:nvPr/>
        </p:nvCxnSpPr>
        <p:spPr bwMode="gray">
          <a:xfrm flipH="1" flipV="1">
            <a:off x="9004497" y="2393777"/>
            <a:ext cx="1197751" cy="1388579"/>
          </a:xfrm>
          <a:prstGeom prst="line">
            <a:avLst/>
          </a:prstGeom>
          <a:noFill/>
          <a:ln w="19050" cap="flat" cmpd="sng" algn="ctr">
            <a:solidFill>
              <a:srgbClr val="151515"/>
            </a:solidFill>
            <a:prstDash val="solid"/>
            <a:miter lim="800000"/>
          </a:ln>
          <a:effectLst/>
        </p:spPr>
      </p:cxnSp>
      <p:sp>
        <p:nvSpPr>
          <p:cNvPr id="67" name="文本框 66"/>
          <p:cNvSpPr txBox="1"/>
          <p:nvPr/>
        </p:nvSpPr>
        <p:spPr bwMode="gray">
          <a:xfrm>
            <a:off x="6414715" y="3734253"/>
            <a:ext cx="607859" cy="528350"/>
          </a:xfrm>
          <a:prstGeom prst="rect">
            <a:avLst/>
          </a:prstGeom>
          <a:noFill/>
        </p:spPr>
        <p:txBody>
          <a:bodyPr wrap="square" rtlCol="0">
            <a:noAutofit/>
          </a:bodyPr>
          <a:lstStyle/>
          <a:p>
            <a:pPr marL="0" marR="0" lvl="0" indent="0" algn="r"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文本框 67"/>
          <p:cNvSpPr txBox="1"/>
          <p:nvPr/>
        </p:nvSpPr>
        <p:spPr bwMode="gray">
          <a:xfrm>
            <a:off x="10482130" y="3761734"/>
            <a:ext cx="607859" cy="528350"/>
          </a:xfrm>
          <a:prstGeom prst="rect">
            <a:avLst/>
          </a:prstGeom>
          <a:noFill/>
        </p:spPr>
        <p:txBody>
          <a:bodyPr wrap="square" rtlCol="0">
            <a:noAutofit/>
          </a:bodyPr>
          <a:lstStyle/>
          <a:p>
            <a:pPr marL="0" marR="0" lvl="0" indent="0"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SW3</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文本框 68"/>
          <p:cNvSpPr txBox="1"/>
          <p:nvPr/>
        </p:nvSpPr>
        <p:spPr bwMode="gray">
          <a:xfrm>
            <a:off x="7713110" y="1820946"/>
            <a:ext cx="1890262" cy="528350"/>
          </a:xfrm>
          <a:prstGeom prst="rect">
            <a:avLst/>
          </a:prstGeom>
          <a:noFill/>
        </p:spPr>
        <p:txBody>
          <a:bodyPr wrap="square" rtlCol="0">
            <a:noAutofit/>
          </a:bodyPr>
          <a:lstStyle/>
          <a:p>
            <a:pPr marL="0" marR="0" lvl="0" indent="0" algn="ctr" defTabSz="914478" eaLnBrk="1" fontAlgn="ctr" latinLnBrk="0" hangingPunct="1">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SW1 (root bridge)</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0" name="直接箭头连接符 69"/>
          <p:cNvCxnSpPr>
            <a:stCxn id="63" idx="0"/>
            <a:endCxn id="62" idx="1"/>
          </p:cNvCxnSpPr>
          <p:nvPr/>
        </p:nvCxnSpPr>
        <p:spPr bwMode="gray">
          <a:xfrm flipV="1">
            <a:off x="7270514" y="2393777"/>
            <a:ext cx="1193983" cy="1388579"/>
          </a:xfrm>
          <a:prstGeom prst="straightConnector1">
            <a:avLst/>
          </a:prstGeom>
          <a:noFill/>
          <a:ln w="19050" cap="flat" cmpd="sng" algn="ctr">
            <a:solidFill>
              <a:srgbClr val="1D1D1A"/>
            </a:solidFill>
            <a:prstDash val="solid"/>
            <a:miter lim="800000"/>
            <a:headEnd type="none" w="med" len="med"/>
            <a:tailEnd type="none" w="med" len="med"/>
          </a:ln>
          <a:effectLst/>
        </p:spPr>
      </p:cxnSp>
      <p:sp>
        <p:nvSpPr>
          <p:cNvPr id="71" name="椭圆 70"/>
          <p:cNvSpPr>
            <a:spLocks noChangeAspect="1"/>
          </p:cNvSpPr>
          <p:nvPr/>
        </p:nvSpPr>
        <p:spPr bwMode="gray">
          <a:xfrm>
            <a:off x="8298987" y="2321967"/>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椭圆 71"/>
          <p:cNvSpPr>
            <a:spLocks noChangeAspect="1"/>
          </p:cNvSpPr>
          <p:nvPr/>
        </p:nvSpPr>
        <p:spPr bwMode="gray">
          <a:xfrm>
            <a:off x="8897112" y="2321913"/>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椭圆 72"/>
          <p:cNvSpPr>
            <a:spLocks noChangeAspect="1"/>
          </p:cNvSpPr>
          <p:nvPr/>
        </p:nvSpPr>
        <p:spPr bwMode="gray">
          <a:xfrm>
            <a:off x="7195086" y="3676447"/>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椭圆 73"/>
          <p:cNvSpPr>
            <a:spLocks noChangeAspect="1"/>
          </p:cNvSpPr>
          <p:nvPr/>
        </p:nvSpPr>
        <p:spPr bwMode="gray">
          <a:xfrm>
            <a:off x="7414822" y="3881956"/>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椭圆 74"/>
          <p:cNvSpPr>
            <a:spLocks noChangeAspect="1"/>
          </p:cNvSpPr>
          <p:nvPr/>
        </p:nvSpPr>
        <p:spPr bwMode="gray">
          <a:xfrm>
            <a:off x="10074282" y="3679547"/>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6" name="组合 28"/>
          <p:cNvGrpSpPr>
            <a:grpSpLocks noChangeAspect="1"/>
          </p:cNvGrpSpPr>
          <p:nvPr/>
        </p:nvGrpSpPr>
        <p:grpSpPr bwMode="gray">
          <a:xfrm>
            <a:off x="9777281" y="3877864"/>
            <a:ext cx="234002" cy="234002"/>
            <a:chOff x="5076056" y="3356992"/>
            <a:chExt cx="436272" cy="436272"/>
          </a:xfrm>
        </p:grpSpPr>
        <p:sp>
          <p:nvSpPr>
            <p:cNvPr id="77"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0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禁止符 23"/>
            <p:cNvSpPr/>
            <p:nvPr/>
          </p:nvSpPr>
          <p:spPr bwMode="gray">
            <a:xfrm>
              <a:off x="5076060" y="3356996"/>
              <a:ext cx="436268" cy="436268"/>
            </a:xfrm>
            <a:prstGeom prst="noSmoking">
              <a:avLst>
                <a:gd name="adj" fmla="val 15475"/>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79" name="图片 78" descr="PC.png"/>
          <p:cNvPicPr>
            <a:picLocks noChangeAspect="1"/>
          </p:cNvPicPr>
          <p:nvPr/>
        </p:nvPicPr>
        <p:blipFill>
          <a:blip r:embed="rId4" cstate="print"/>
          <a:stretch>
            <a:fillRect/>
          </a:stretch>
        </p:blipFill>
        <p:spPr bwMode="gray">
          <a:xfrm>
            <a:off x="6982233" y="4391239"/>
            <a:ext cx="576563" cy="442800"/>
          </a:xfrm>
          <a:prstGeom prst="rect">
            <a:avLst/>
          </a:prstGeom>
        </p:spPr>
      </p:pic>
      <p:cxnSp>
        <p:nvCxnSpPr>
          <p:cNvPr id="80" name="直接连接符 79"/>
          <p:cNvCxnSpPr>
            <a:stCxn id="79" idx="0"/>
            <a:endCxn id="63" idx="2"/>
          </p:cNvCxnSpPr>
          <p:nvPr/>
        </p:nvCxnSpPr>
        <p:spPr bwMode="gray">
          <a:xfrm flipH="1" flipV="1">
            <a:off x="7270514" y="4225156"/>
            <a:ext cx="1" cy="166083"/>
          </a:xfrm>
          <a:prstGeom prst="line">
            <a:avLst/>
          </a:prstGeom>
          <a:noFill/>
          <a:ln w="19050" cap="flat" cmpd="sng" algn="ctr">
            <a:solidFill>
              <a:srgbClr val="EC7061"/>
            </a:solidFill>
            <a:prstDash val="solid"/>
            <a:miter lim="800000"/>
          </a:ln>
          <a:effectLst/>
        </p:spPr>
      </p:cxnSp>
      <p:sp>
        <p:nvSpPr>
          <p:cNvPr id="47" name="文本框 46"/>
          <p:cNvSpPr txBox="1"/>
          <p:nvPr/>
        </p:nvSpPr>
        <p:spPr bwMode="gray">
          <a:xfrm>
            <a:off x="7606688" y="4320251"/>
            <a:ext cx="1996684" cy="584775"/>
          </a:xfrm>
          <a:prstGeom prst="rect">
            <a:avLst/>
          </a:prstGeom>
          <a:noFill/>
        </p:spPr>
        <p:txBody>
          <a:bodyPr wrap="square" rtlCol="0">
            <a:noAutofit/>
          </a:bodyPr>
          <a:lstStyle/>
          <a:p>
            <a:pPr marL="0" marR="0" lvl="0" indent="0" defTabSz="914478" eaLnBrk="1" fontAlgn="ctr" latinLnBrk="0" hangingPunct="1">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New access device</a:t>
            </a:r>
            <a:endParaRPr lang="en-US" altLang="zh-CN" sz="14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marL="0" marR="0" lvl="0" indent="0" defTabSz="914478" eaLnBrk="1" fontAlgn="ctr" latinLnBrk="0" hangingPunct="1">
              <a:spcBef>
                <a:spcPts val="0"/>
              </a:spcBef>
              <a:spcAft>
                <a:spcPts val="0"/>
              </a:spcAft>
              <a:buClrTx/>
              <a:buSzTx/>
              <a:buFontTx/>
              <a:buNone/>
              <a:tabLst/>
              <a:defRPr/>
            </a:pPr>
            <a:r>
              <a:rPr lang="en-US" sz="1400" dirty="0" err="1"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HostA</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17097434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Slow STP Reconvergence</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75"/>
          <p:cNvSpPr/>
          <p:nvPr/>
        </p:nvSpPr>
        <p:spPr bwMode="gray">
          <a:xfrm>
            <a:off x="446088" y="1366113"/>
            <a:ext cx="5362830" cy="394020"/>
          </a:xfrm>
          <a:prstGeom prst="roundRect">
            <a:avLst>
              <a:gd name="adj" fmla="val 10604"/>
            </a:avLst>
          </a:prstGeom>
          <a:solidFill>
            <a:srgbClr val="00B0F0"/>
          </a:solidFill>
          <a:ln>
            <a:noFill/>
          </a:ln>
        </p:spPr>
        <p:txBody>
          <a:bodyPr wrap="square" rtlCol="0" anchor="ctr" anchorCtr="0">
            <a:noAutofit/>
          </a:bodyPr>
          <a:lstStyle/>
          <a:p>
            <a:pPr algn="ctr" fontAlgn="ctr"/>
            <a:r>
              <a:rPr lang="en-US" sz="16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Direct Link Fault</a:t>
            </a:r>
            <a:endPar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75"/>
          <p:cNvSpPr/>
          <p:nvPr/>
        </p:nvSpPr>
        <p:spPr bwMode="gray">
          <a:xfrm>
            <a:off x="446088" y="1797619"/>
            <a:ext cx="5362830" cy="439544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Aft>
                <a:spcPts val="600"/>
              </a:spcAft>
            </a:pPr>
            <a:endPar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bwMode="gray">
          <a:xfrm>
            <a:off x="2751474" y="4064315"/>
            <a:ext cx="607859" cy="528350"/>
          </a:xfrm>
          <a:prstGeom prst="rect">
            <a:avLst/>
          </a:prstGeom>
          <a:noFill/>
        </p:spPr>
        <p:txBody>
          <a:bodyPr wrap="square" rtlCol="0">
            <a:noAutofit/>
          </a:bodyPr>
          <a:lstStyle/>
          <a:p>
            <a:pPr marL="0" marR="0" lvl="0" indent="0"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p:cNvSpPr txBox="1"/>
          <p:nvPr/>
        </p:nvSpPr>
        <p:spPr bwMode="gray">
          <a:xfrm>
            <a:off x="2147430" y="1619975"/>
            <a:ext cx="1890262" cy="528350"/>
          </a:xfrm>
          <a:prstGeom prst="rect">
            <a:avLst/>
          </a:prstGeom>
          <a:noFill/>
        </p:spPr>
        <p:txBody>
          <a:bodyPr wrap="square" rtlCol="0">
            <a:noAutofit/>
          </a:bodyPr>
          <a:lstStyle/>
          <a:p>
            <a:pPr marL="0" marR="0" lvl="0" indent="0" algn="ctr"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SW1 (root bridge)</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6" name="直接箭头连接符 35"/>
          <p:cNvCxnSpPr/>
          <p:nvPr/>
        </p:nvCxnSpPr>
        <p:spPr bwMode="gray">
          <a:xfrm flipH="1" flipV="1">
            <a:off x="3187695" y="2632847"/>
            <a:ext cx="3605" cy="1167179"/>
          </a:xfrm>
          <a:prstGeom prst="straightConnector1">
            <a:avLst/>
          </a:prstGeom>
          <a:noFill/>
          <a:ln w="19050" cap="flat" cmpd="sng" algn="ctr">
            <a:solidFill>
              <a:srgbClr val="1D1D1A"/>
            </a:solidFill>
            <a:prstDash val="solid"/>
            <a:miter lim="800000"/>
            <a:headEnd type="none" w="med" len="med"/>
            <a:tailEnd type="none" w="med" len="med"/>
          </a:ln>
          <a:effectLst/>
        </p:spPr>
      </p:cxnSp>
      <p:pic>
        <p:nvPicPr>
          <p:cNvPr id="28" name="图片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789411" y="2190047"/>
            <a:ext cx="540000" cy="442800"/>
          </a:xfrm>
          <a:prstGeom prst="rect">
            <a:avLst/>
          </a:prstGeom>
        </p:spPr>
      </p:pic>
      <p:sp>
        <p:nvSpPr>
          <p:cNvPr id="20" name="椭圆 19"/>
          <p:cNvSpPr>
            <a:spLocks noChangeAspect="1"/>
          </p:cNvSpPr>
          <p:nvPr/>
        </p:nvSpPr>
        <p:spPr bwMode="gray">
          <a:xfrm>
            <a:off x="3081490" y="2485495"/>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圆角矩形 75"/>
          <p:cNvSpPr/>
          <p:nvPr/>
        </p:nvSpPr>
        <p:spPr bwMode="gray">
          <a:xfrm>
            <a:off x="446088" y="4676647"/>
            <a:ext cx="5362830" cy="1516417"/>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lnSpc>
                <a:spcPts val="2600"/>
              </a:lnSpc>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blocked port changes from the Blocking state to the Listening and Learning states in sequence, and finally enters the Forwarding state.</a:t>
            </a:r>
          </a:p>
          <a:p>
            <a:pPr marL="177800" indent="-177800" fontAlgn="ctr">
              <a:lnSpc>
                <a:spcPts val="2600"/>
              </a:lnSpc>
              <a:spcAft>
                <a:spcPts val="600"/>
              </a:spcAft>
              <a:buFont typeface="Arial" panose="020B0604020202020204" pitchFamily="34" charset="0"/>
              <a:buChar char="•"/>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If the directly connected link is faulty, the port status changes to Forwarding after 30s. </a:t>
            </a:r>
            <a:endPar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圆角矩形 75"/>
          <p:cNvSpPr/>
          <p:nvPr/>
        </p:nvSpPr>
        <p:spPr bwMode="gray">
          <a:xfrm>
            <a:off x="6059108" y="1366113"/>
            <a:ext cx="5673836" cy="394020"/>
          </a:xfrm>
          <a:prstGeom prst="roundRect">
            <a:avLst>
              <a:gd name="adj" fmla="val 10604"/>
            </a:avLst>
          </a:prstGeom>
          <a:solidFill>
            <a:srgbClr val="00B0F0"/>
          </a:solidFill>
          <a:ln>
            <a:noFill/>
          </a:ln>
        </p:spPr>
        <p:txBody>
          <a:bodyPr wrap="square" rtlCol="0" anchor="ctr" anchorCtr="0">
            <a:noAutofit/>
          </a:bodyPr>
          <a:lstStyle/>
          <a:p>
            <a:pPr algn="ctr" fontAlgn="ctr"/>
            <a:r>
              <a:rPr lang="en-US" sz="16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Indirect Link Fault</a:t>
            </a:r>
            <a:endPar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圆角矩形 75"/>
          <p:cNvSpPr/>
          <p:nvPr/>
        </p:nvSpPr>
        <p:spPr bwMode="gray">
          <a:xfrm>
            <a:off x="6059108" y="1797619"/>
            <a:ext cx="5673836" cy="439544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Aft>
                <a:spcPts val="600"/>
              </a:spcAft>
            </a:pPr>
            <a:endPar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圆角矩形 75"/>
          <p:cNvSpPr/>
          <p:nvPr/>
        </p:nvSpPr>
        <p:spPr bwMode="gray">
          <a:xfrm>
            <a:off x="6059108" y="4698467"/>
            <a:ext cx="5673836" cy="1495493"/>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lnSpc>
                <a:spcPct val="125000"/>
              </a:lnSpc>
              <a:spcAft>
                <a:spcPts val="600"/>
              </a:spcAft>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Because the blocked port does not receive BPDUs with a higher priority, the port changes from Blocking to Listening, Learning, and Forwarding in sequence after 20s.</a:t>
            </a:r>
          </a:p>
          <a:p>
            <a:pPr marL="177800" indent="-177800" fontAlgn="ctr">
              <a:lnSpc>
                <a:spcPct val="125000"/>
              </a:lnSpc>
              <a:spcAft>
                <a:spcPts val="600"/>
              </a:spcAft>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If the indirect link is faulty, the recovery time is about 50s, which is equal to the value of the Max Age timer plus twice the value of the Forward Delay timer.</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2" name="图片 6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724857" y="2193735"/>
            <a:ext cx="540000" cy="442800"/>
          </a:xfrm>
          <a:prstGeom prst="rect">
            <a:avLst/>
          </a:prstGeom>
        </p:spPr>
      </p:pic>
      <p:pic>
        <p:nvPicPr>
          <p:cNvPr id="63" name="图片 6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260874" y="3803714"/>
            <a:ext cx="540000" cy="442800"/>
          </a:xfrm>
          <a:prstGeom prst="rect">
            <a:avLst/>
          </a:prstGeom>
        </p:spPr>
      </p:pic>
      <p:pic>
        <p:nvPicPr>
          <p:cNvPr id="64" name="图片 6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192608" y="3803714"/>
            <a:ext cx="540000" cy="442800"/>
          </a:xfrm>
          <a:prstGeom prst="rect">
            <a:avLst/>
          </a:prstGeom>
        </p:spPr>
      </p:pic>
      <p:cxnSp>
        <p:nvCxnSpPr>
          <p:cNvPr id="65" name="直接连接符 64"/>
          <p:cNvCxnSpPr>
            <a:stCxn id="63" idx="3"/>
            <a:endCxn id="64" idx="1"/>
          </p:cNvCxnSpPr>
          <p:nvPr/>
        </p:nvCxnSpPr>
        <p:spPr bwMode="gray">
          <a:xfrm>
            <a:off x="7800874" y="4025114"/>
            <a:ext cx="2391734" cy="0"/>
          </a:xfrm>
          <a:prstGeom prst="line">
            <a:avLst/>
          </a:prstGeom>
          <a:noFill/>
          <a:ln w="19050" cap="flat" cmpd="sng" algn="ctr">
            <a:solidFill>
              <a:srgbClr val="1D1D1A"/>
            </a:solidFill>
            <a:prstDash val="solid"/>
            <a:miter lim="800000"/>
            <a:headEnd type="none" w="med" len="med"/>
            <a:tailEnd type="none" w="med" len="med"/>
          </a:ln>
          <a:effectLst/>
        </p:spPr>
      </p:cxnSp>
      <p:cxnSp>
        <p:nvCxnSpPr>
          <p:cNvPr id="66" name="直接连接符 65"/>
          <p:cNvCxnSpPr>
            <a:stCxn id="64" idx="0"/>
            <a:endCxn id="62" idx="3"/>
          </p:cNvCxnSpPr>
          <p:nvPr/>
        </p:nvCxnSpPr>
        <p:spPr bwMode="gray">
          <a:xfrm flipH="1" flipV="1">
            <a:off x="9264857" y="2415135"/>
            <a:ext cx="1197751" cy="1388579"/>
          </a:xfrm>
          <a:prstGeom prst="line">
            <a:avLst/>
          </a:prstGeom>
          <a:noFill/>
          <a:ln w="19050" cap="flat" cmpd="sng" algn="ctr">
            <a:solidFill>
              <a:srgbClr val="151515"/>
            </a:solidFill>
            <a:prstDash val="solid"/>
            <a:miter lim="800000"/>
          </a:ln>
          <a:effectLst/>
        </p:spPr>
      </p:cxnSp>
      <p:sp>
        <p:nvSpPr>
          <p:cNvPr id="67" name="文本框 66"/>
          <p:cNvSpPr txBox="1"/>
          <p:nvPr/>
        </p:nvSpPr>
        <p:spPr bwMode="gray">
          <a:xfrm>
            <a:off x="6675075" y="3755611"/>
            <a:ext cx="607859" cy="528350"/>
          </a:xfrm>
          <a:prstGeom prst="rect">
            <a:avLst/>
          </a:prstGeom>
          <a:noFill/>
        </p:spPr>
        <p:txBody>
          <a:bodyPr wrap="square" rtlCol="0">
            <a:noAutofit/>
          </a:bodyPr>
          <a:lstStyle/>
          <a:p>
            <a:pPr marL="0" marR="0" lvl="0" indent="0" algn="r"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文本框 67"/>
          <p:cNvSpPr txBox="1"/>
          <p:nvPr/>
        </p:nvSpPr>
        <p:spPr bwMode="gray">
          <a:xfrm>
            <a:off x="10742490" y="3783092"/>
            <a:ext cx="607859" cy="528350"/>
          </a:xfrm>
          <a:prstGeom prst="rect">
            <a:avLst/>
          </a:prstGeom>
          <a:noFill/>
        </p:spPr>
        <p:txBody>
          <a:bodyPr wrap="square" rtlCol="0">
            <a:noAutofit/>
          </a:bodyPr>
          <a:lstStyle/>
          <a:p>
            <a:pPr marL="0" marR="0" lvl="0" indent="0"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SW3</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文本框 68"/>
          <p:cNvSpPr txBox="1"/>
          <p:nvPr/>
        </p:nvSpPr>
        <p:spPr bwMode="gray">
          <a:xfrm>
            <a:off x="8049726" y="1623775"/>
            <a:ext cx="1890262" cy="528350"/>
          </a:xfrm>
          <a:prstGeom prst="rect">
            <a:avLst/>
          </a:prstGeom>
          <a:noFill/>
        </p:spPr>
        <p:txBody>
          <a:bodyPr wrap="square" rtlCol="0">
            <a:noAutofit/>
          </a:bodyPr>
          <a:lstStyle/>
          <a:p>
            <a:pPr marL="0" marR="0" lvl="0" indent="0" algn="ctr"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SW1 (root bridge)</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0" name="直接箭头连接符 69"/>
          <p:cNvCxnSpPr>
            <a:stCxn id="63" idx="0"/>
            <a:endCxn id="62" idx="1"/>
          </p:cNvCxnSpPr>
          <p:nvPr/>
        </p:nvCxnSpPr>
        <p:spPr bwMode="gray">
          <a:xfrm flipV="1">
            <a:off x="7530874" y="2415135"/>
            <a:ext cx="1193983" cy="1388579"/>
          </a:xfrm>
          <a:prstGeom prst="straightConnector1">
            <a:avLst/>
          </a:prstGeom>
          <a:noFill/>
          <a:ln w="19050" cap="flat" cmpd="sng" algn="ctr">
            <a:solidFill>
              <a:srgbClr val="1D1D1A"/>
            </a:solidFill>
            <a:prstDash val="solid"/>
            <a:miter lim="800000"/>
            <a:headEnd type="none" w="med" len="med"/>
            <a:tailEnd type="none" w="med" len="med"/>
          </a:ln>
          <a:effectLst/>
        </p:spPr>
      </p:cxnSp>
      <p:sp>
        <p:nvSpPr>
          <p:cNvPr id="71" name="椭圆 70"/>
          <p:cNvSpPr>
            <a:spLocks noChangeAspect="1"/>
          </p:cNvSpPr>
          <p:nvPr/>
        </p:nvSpPr>
        <p:spPr bwMode="gray">
          <a:xfrm>
            <a:off x="8559347" y="2343325"/>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椭圆 71"/>
          <p:cNvSpPr>
            <a:spLocks noChangeAspect="1"/>
          </p:cNvSpPr>
          <p:nvPr/>
        </p:nvSpPr>
        <p:spPr bwMode="gray">
          <a:xfrm>
            <a:off x="9157472" y="2343271"/>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椭圆 72"/>
          <p:cNvSpPr>
            <a:spLocks noChangeAspect="1"/>
          </p:cNvSpPr>
          <p:nvPr/>
        </p:nvSpPr>
        <p:spPr bwMode="gray">
          <a:xfrm>
            <a:off x="7455446" y="3697805"/>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椭圆 73"/>
          <p:cNvSpPr>
            <a:spLocks noChangeAspect="1"/>
          </p:cNvSpPr>
          <p:nvPr/>
        </p:nvSpPr>
        <p:spPr bwMode="gray">
          <a:xfrm>
            <a:off x="7675182" y="3903314"/>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椭圆 74"/>
          <p:cNvSpPr>
            <a:spLocks noChangeAspect="1"/>
          </p:cNvSpPr>
          <p:nvPr/>
        </p:nvSpPr>
        <p:spPr bwMode="gray">
          <a:xfrm>
            <a:off x="10334642" y="3700905"/>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6" name="组合 28"/>
          <p:cNvGrpSpPr>
            <a:grpSpLocks noChangeAspect="1"/>
          </p:cNvGrpSpPr>
          <p:nvPr/>
        </p:nvGrpSpPr>
        <p:grpSpPr bwMode="gray">
          <a:xfrm>
            <a:off x="10037641" y="3899222"/>
            <a:ext cx="234002" cy="234002"/>
            <a:chOff x="5076056" y="3356992"/>
            <a:chExt cx="436272" cy="436272"/>
          </a:xfrm>
        </p:grpSpPr>
        <p:sp>
          <p:nvSpPr>
            <p:cNvPr id="77"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0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禁止符 23"/>
            <p:cNvSpPr/>
            <p:nvPr/>
          </p:nvSpPr>
          <p:spPr bwMode="gray">
            <a:xfrm>
              <a:off x="5076060" y="3356996"/>
              <a:ext cx="436268" cy="436268"/>
            </a:xfrm>
            <a:prstGeom prst="noSmoking">
              <a:avLst>
                <a:gd name="adj" fmla="val 15475"/>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5" name="肘形连接符 4"/>
          <p:cNvCxnSpPr/>
          <p:nvPr/>
        </p:nvCxnSpPr>
        <p:spPr bwMode="gray">
          <a:xfrm rot="16200000" flipH="1">
            <a:off x="2974334" y="4178751"/>
            <a:ext cx="948229" cy="238075"/>
          </a:xfrm>
          <a:prstGeom prst="bentConnector3">
            <a:avLst>
              <a:gd name="adj1" fmla="val 228"/>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57" name="肘形连接符 56"/>
          <p:cNvCxnSpPr>
            <a:stCxn id="77" idx="1"/>
          </p:cNvCxnSpPr>
          <p:nvPr/>
        </p:nvCxnSpPr>
        <p:spPr bwMode="gray">
          <a:xfrm rot="16200000" flipH="1" flipV="1">
            <a:off x="9209241" y="3670504"/>
            <a:ext cx="599683" cy="1124991"/>
          </a:xfrm>
          <a:prstGeom prst="bentConnector3">
            <a:avLst>
              <a:gd name="adj1" fmla="val 2207"/>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81" name="十字形 80"/>
          <p:cNvSpPr/>
          <p:nvPr/>
        </p:nvSpPr>
        <p:spPr bwMode="gray">
          <a:xfrm rot="1372902">
            <a:off x="7776111" y="3205913"/>
            <a:ext cx="307867" cy="294802"/>
          </a:xfrm>
          <a:prstGeom prst="plus">
            <a:avLst>
              <a:gd name="adj" fmla="val 39697"/>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4" name="图片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793016" y="3800026"/>
            <a:ext cx="540000" cy="442800"/>
          </a:xfrm>
          <a:prstGeom prst="rect">
            <a:avLst/>
          </a:prstGeom>
        </p:spPr>
      </p:pic>
      <p:cxnSp>
        <p:nvCxnSpPr>
          <p:cNvPr id="48" name="直接箭头连接符 47"/>
          <p:cNvCxnSpPr/>
          <p:nvPr/>
        </p:nvCxnSpPr>
        <p:spPr bwMode="gray">
          <a:xfrm flipH="1" flipV="1">
            <a:off x="2930016" y="2632847"/>
            <a:ext cx="3605" cy="1167179"/>
          </a:xfrm>
          <a:prstGeom prst="straightConnector1">
            <a:avLst/>
          </a:prstGeom>
          <a:noFill/>
          <a:ln w="19050" cap="flat" cmpd="sng" algn="ctr">
            <a:solidFill>
              <a:srgbClr val="1D1D1A"/>
            </a:solidFill>
            <a:prstDash val="solid"/>
            <a:miter lim="800000"/>
            <a:headEnd type="none" w="med" len="med"/>
            <a:tailEnd type="none" w="med" len="med"/>
          </a:ln>
          <a:effectLst/>
        </p:spPr>
      </p:cxnSp>
      <p:sp>
        <p:nvSpPr>
          <p:cNvPr id="52" name="椭圆 51"/>
          <p:cNvSpPr>
            <a:spLocks noChangeAspect="1"/>
          </p:cNvSpPr>
          <p:nvPr/>
        </p:nvSpPr>
        <p:spPr bwMode="gray">
          <a:xfrm>
            <a:off x="2808653" y="2487850"/>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椭圆 53"/>
          <p:cNvSpPr>
            <a:spLocks noChangeAspect="1"/>
          </p:cNvSpPr>
          <p:nvPr/>
        </p:nvSpPr>
        <p:spPr bwMode="gray">
          <a:xfrm>
            <a:off x="2808653" y="3693858"/>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5" name="组合 28"/>
          <p:cNvGrpSpPr>
            <a:grpSpLocks noChangeAspect="1"/>
          </p:cNvGrpSpPr>
          <p:nvPr/>
        </p:nvGrpSpPr>
        <p:grpSpPr bwMode="gray">
          <a:xfrm>
            <a:off x="3088586" y="3691203"/>
            <a:ext cx="234002" cy="234002"/>
            <a:chOff x="5076056" y="3356992"/>
            <a:chExt cx="436272" cy="436272"/>
          </a:xfrm>
        </p:grpSpPr>
        <p:sp>
          <p:nvSpPr>
            <p:cNvPr id="56"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0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禁止符 23"/>
            <p:cNvSpPr/>
            <p:nvPr/>
          </p:nvSpPr>
          <p:spPr bwMode="gray">
            <a:xfrm>
              <a:off x="5076060" y="3356996"/>
              <a:ext cx="436268" cy="436268"/>
            </a:xfrm>
            <a:prstGeom prst="noSmoking">
              <a:avLst>
                <a:gd name="adj" fmla="val 15475"/>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3" name="十字形 52"/>
          <p:cNvSpPr/>
          <p:nvPr/>
        </p:nvSpPr>
        <p:spPr bwMode="gray">
          <a:xfrm rot="2700000">
            <a:off x="2769884" y="3058720"/>
            <a:ext cx="307867" cy="294802"/>
          </a:xfrm>
          <a:prstGeom prst="plus">
            <a:avLst>
              <a:gd name="adj" fmla="val 39697"/>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63911482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bwMode="gray">
          <a:xfrm>
            <a:off x="451877" y="1242453"/>
            <a:ext cx="11306175" cy="794874"/>
          </a:xfrm>
        </p:spPr>
        <p:txBody>
          <a:bodyPr/>
          <a:lstStyle/>
          <a:p>
            <a:pPr marL="0" indent="0">
              <a:buNone/>
            </a:pPr>
            <a:r>
              <a:rPr lang="en-US" sz="1800" dirty="0" smtClean="0">
                <a:sym typeface="Huawei Sans" panose="020C0503030203020204" pitchFamily="34" charset="0"/>
              </a:rPr>
              <a:t>The STP topology change mechanism transmits topology change information to the root bridge, and then the root bridge floods the topology change information to downlink devices.</a:t>
            </a:r>
          </a:p>
          <a:p>
            <a:endParaRPr lang="en-US" altLang="zh-CN" sz="1800" dirty="0">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STP Topology Change Mechanism</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文本框 146"/>
          <p:cNvSpPr txBox="1"/>
          <p:nvPr/>
        </p:nvSpPr>
        <p:spPr bwMode="gray">
          <a:xfrm>
            <a:off x="2106896" y="1765256"/>
            <a:ext cx="1281120" cy="528350"/>
          </a:xfrm>
          <a:prstGeom prst="rect">
            <a:avLst/>
          </a:prstGeom>
          <a:noFill/>
        </p:spPr>
        <p:txBody>
          <a:bodyPr wrap="square" rtlCol="0">
            <a:noAutofit/>
          </a:bodyPr>
          <a:lstStyle/>
          <a:p>
            <a:pPr marL="0" marR="0" lvl="0" indent="0" algn="ctr" defTabSz="914478" eaLnBrk="1" fontAlgn="ctr" latinLnBrk="0" hangingPunct="1">
              <a:lnSpc>
                <a:spcPts val="3440"/>
              </a:lnSpc>
              <a:spcBef>
                <a:spcPts val="0"/>
              </a:spcBef>
              <a:spcAft>
                <a:spcPts val="0"/>
              </a:spcAft>
              <a:buClrTx/>
              <a:buSzTx/>
              <a:buFontTx/>
              <a:buNone/>
              <a:tabLst/>
              <a:defRPr/>
            </a:pPr>
            <a:r>
              <a:rPr lang="en-US" sz="16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Root bridge</a:t>
            </a:r>
            <a:endParaRPr lang="en-US" sz="16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p:cNvSpPr txBox="1"/>
          <p:nvPr/>
        </p:nvSpPr>
        <p:spPr bwMode="gray">
          <a:xfrm>
            <a:off x="9743258" y="5484168"/>
            <a:ext cx="2013684" cy="523220"/>
          </a:xfrm>
          <a:prstGeom prst="rect">
            <a:avLst/>
          </a:prstGeom>
          <a:noFill/>
        </p:spPr>
        <p:txBody>
          <a:bodyPr wrap="square" rtlCol="0">
            <a:noAutofit/>
          </a:bodyPr>
          <a:lstStyle>
            <a:defPPr>
              <a:defRPr lang="en-US"/>
            </a:defPPr>
            <a:lvl1pPr fontAlgn="auto">
              <a:spcBef>
                <a:spcPts val="0"/>
              </a:spcBef>
              <a:spcAft>
                <a:spcPts val="0"/>
              </a:spcAft>
              <a:defRPr sz="1600" b="1"/>
            </a:lvl1pPr>
          </a:lstStyle>
          <a:p>
            <a:pPr fontAlgn="ctr"/>
            <a:r>
              <a:rPr lang="en-US" sz="1200" b="0" dirty="0" smtClean="0">
                <a:latin typeface="Huawei Sans" panose="020C0503030203020204" pitchFamily="34" charset="0"/>
                <a:ea typeface="方正兰亭黑简体" panose="02000000000000000000" pitchFamily="2" charset="-122"/>
                <a:sym typeface="Huawei Sans" panose="020C0503030203020204" pitchFamily="34" charset="0"/>
              </a:rPr>
              <a:t>Configuration BPDU with the TCA bit set to 1</a:t>
            </a:r>
            <a:endParaRPr lang="en-US" sz="1200" b="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6" name="直接连接符 65"/>
          <p:cNvCxnSpPr>
            <a:stCxn id="70" idx="0"/>
          </p:cNvCxnSpPr>
          <p:nvPr/>
        </p:nvCxnSpPr>
        <p:spPr bwMode="gray">
          <a:xfrm flipH="1" flipV="1">
            <a:off x="2814454" y="2588577"/>
            <a:ext cx="1507462" cy="2068133"/>
          </a:xfrm>
          <a:prstGeom prst="line">
            <a:avLst/>
          </a:prstGeom>
          <a:noFill/>
          <a:ln w="19050" cap="flat" cmpd="sng" algn="ctr">
            <a:solidFill>
              <a:srgbClr val="151515"/>
            </a:solidFill>
            <a:prstDash val="solid"/>
            <a:miter lim="800000"/>
          </a:ln>
          <a:effectLst/>
        </p:spPr>
      </p:cxnSp>
      <p:sp>
        <p:nvSpPr>
          <p:cNvPr id="89" name="文本框 88"/>
          <p:cNvSpPr txBox="1"/>
          <p:nvPr/>
        </p:nvSpPr>
        <p:spPr bwMode="gray">
          <a:xfrm>
            <a:off x="9743257" y="5966725"/>
            <a:ext cx="1853347" cy="523220"/>
          </a:xfrm>
          <a:prstGeom prst="rect">
            <a:avLst/>
          </a:prstGeom>
          <a:noFill/>
        </p:spPr>
        <p:txBody>
          <a:bodyPr wrap="square" rtlCol="0">
            <a:noAutofit/>
          </a:bodyPr>
          <a:lstStyle/>
          <a:p>
            <a:pPr fontAlgn="ctr">
              <a:spcBef>
                <a:spcPts val="0"/>
              </a:spcBef>
              <a:spcAft>
                <a:spcPts val="0"/>
              </a:spcAft>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Configuration BPDU with the TC bit set to 1</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6" name="直接箭头连接符 55"/>
          <p:cNvCxnSpPr/>
          <p:nvPr/>
        </p:nvCxnSpPr>
        <p:spPr bwMode="gray">
          <a:xfrm flipH="1">
            <a:off x="9743257" y="5453773"/>
            <a:ext cx="1800000" cy="0"/>
          </a:xfrm>
          <a:prstGeom prst="straightConnector1">
            <a:avLst/>
          </a:prstGeom>
          <a:ln w="19050">
            <a:solidFill>
              <a:schemeClr val="tx1"/>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7" name="直接箭头连接符 56"/>
          <p:cNvCxnSpPr/>
          <p:nvPr/>
        </p:nvCxnSpPr>
        <p:spPr bwMode="gray">
          <a:xfrm flipH="1">
            <a:off x="9743257" y="5928004"/>
            <a:ext cx="1800000" cy="0"/>
          </a:xfrm>
          <a:prstGeom prst="straightConnector1">
            <a:avLst/>
          </a:prstGeom>
          <a:ln w="19050">
            <a:solidFill>
              <a:schemeClr val="tx1"/>
            </a:solidFill>
            <a:prstDash val="sysDot"/>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3" name="直接箭头连接符 62"/>
          <p:cNvCxnSpPr/>
          <p:nvPr/>
        </p:nvCxnSpPr>
        <p:spPr bwMode="gray">
          <a:xfrm flipH="1">
            <a:off x="9743257" y="6385051"/>
            <a:ext cx="1800000" cy="0"/>
          </a:xfrm>
          <a:prstGeom prst="straightConnector1">
            <a:avLst/>
          </a:prstGeom>
          <a:ln w="19050">
            <a:solidFill>
              <a:srgbClr val="0B9CE5"/>
            </a:solidFill>
            <a:prstDash val="lgDashDot"/>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7" name="文本框 66"/>
          <p:cNvSpPr txBox="1"/>
          <p:nvPr/>
        </p:nvSpPr>
        <p:spPr bwMode="gray">
          <a:xfrm>
            <a:off x="9743257" y="5157599"/>
            <a:ext cx="1527860" cy="307777"/>
          </a:xfrm>
          <a:prstGeom prst="rect">
            <a:avLst/>
          </a:prstGeom>
          <a:noFill/>
        </p:spPr>
        <p:txBody>
          <a:bodyPr wrap="square" rtlCol="0">
            <a:noAutofit/>
          </a:bodyPr>
          <a:lstStyle>
            <a:defPPr>
              <a:defRPr lang="en-US"/>
            </a:defPPr>
            <a:lvl1pPr fontAlgn="auto">
              <a:spcBef>
                <a:spcPts val="0"/>
              </a:spcBef>
              <a:spcAft>
                <a:spcPts val="0"/>
              </a:spcAft>
              <a:defRPr sz="1600" b="1">
                <a:solidFill>
                  <a:prstClr val="white">
                    <a:lumMod val="75000"/>
                  </a:prstClr>
                </a:solidFill>
              </a:defRPr>
            </a:lvl1pPr>
          </a:lstStyle>
          <a:p>
            <a:pPr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TCN BPDU</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2" name="直接连接符 41"/>
          <p:cNvCxnSpPr/>
          <p:nvPr/>
        </p:nvCxnSpPr>
        <p:spPr bwMode="gray">
          <a:xfrm flipV="1">
            <a:off x="1118108" y="2588577"/>
            <a:ext cx="1507462" cy="2068133"/>
          </a:xfrm>
          <a:prstGeom prst="line">
            <a:avLst/>
          </a:prstGeom>
          <a:noFill/>
          <a:ln w="19050" cap="flat" cmpd="sng" algn="ctr">
            <a:solidFill>
              <a:srgbClr val="151515"/>
            </a:solidFill>
            <a:prstDash val="solid"/>
            <a:miter lim="800000"/>
          </a:ln>
          <a:effectLst/>
        </p:spPr>
      </p:cxnSp>
      <p:cxnSp>
        <p:nvCxnSpPr>
          <p:cNvPr id="43" name="直接连接符 42"/>
          <p:cNvCxnSpPr>
            <a:stCxn id="53" idx="0"/>
          </p:cNvCxnSpPr>
          <p:nvPr/>
        </p:nvCxnSpPr>
        <p:spPr bwMode="gray">
          <a:xfrm flipH="1" flipV="1">
            <a:off x="1764224" y="3704783"/>
            <a:ext cx="685344" cy="951927"/>
          </a:xfrm>
          <a:prstGeom prst="line">
            <a:avLst/>
          </a:prstGeom>
          <a:noFill/>
          <a:ln w="19050" cap="flat" cmpd="sng" algn="ctr">
            <a:solidFill>
              <a:srgbClr val="EC7061"/>
            </a:solidFill>
            <a:prstDash val="solid"/>
            <a:miter lim="800000"/>
          </a:ln>
          <a:effectLst/>
        </p:spPr>
      </p:cxnSp>
      <p:pic>
        <p:nvPicPr>
          <p:cNvPr id="52" name="图片 5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70457" y="4656710"/>
            <a:ext cx="540000" cy="442800"/>
          </a:xfrm>
          <a:prstGeom prst="rect">
            <a:avLst/>
          </a:prstGeom>
        </p:spPr>
      </p:pic>
      <p:pic>
        <p:nvPicPr>
          <p:cNvPr id="58" name="图片 5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452965" y="2304213"/>
            <a:ext cx="540000" cy="442800"/>
          </a:xfrm>
          <a:prstGeom prst="rect">
            <a:avLst/>
          </a:prstGeom>
        </p:spPr>
      </p:pic>
      <p:pic>
        <p:nvPicPr>
          <p:cNvPr id="141" name="图片 14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55514" y="3443738"/>
            <a:ext cx="540000" cy="442800"/>
          </a:xfrm>
          <a:prstGeom prst="rect">
            <a:avLst/>
          </a:prstGeom>
        </p:spPr>
      </p:pic>
      <p:pic>
        <p:nvPicPr>
          <p:cNvPr id="70" name="图片 6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051916" y="4656710"/>
            <a:ext cx="540000" cy="442800"/>
          </a:xfrm>
          <a:prstGeom prst="rect">
            <a:avLst/>
          </a:prstGeom>
        </p:spPr>
      </p:pic>
      <p:pic>
        <p:nvPicPr>
          <p:cNvPr id="142" name="图片 1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350417" y="3443738"/>
            <a:ext cx="540000" cy="442800"/>
          </a:xfrm>
          <a:prstGeom prst="rect">
            <a:avLst/>
          </a:prstGeom>
        </p:spPr>
      </p:pic>
      <p:pic>
        <p:nvPicPr>
          <p:cNvPr id="53" name="图片 52"/>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2179568" y="4656710"/>
            <a:ext cx="540000" cy="442800"/>
          </a:xfrm>
          <a:prstGeom prst="rect">
            <a:avLst/>
          </a:prstGeom>
        </p:spPr>
      </p:pic>
      <p:cxnSp>
        <p:nvCxnSpPr>
          <p:cNvPr id="73" name="直接箭头连接符 72"/>
          <p:cNvCxnSpPr/>
          <p:nvPr/>
        </p:nvCxnSpPr>
        <p:spPr bwMode="gray">
          <a:xfrm rot="15203032" flipH="1" flipV="1">
            <a:off x="1957110" y="2830096"/>
            <a:ext cx="362295" cy="477205"/>
          </a:xfrm>
          <a:prstGeom prst="straightConnector1">
            <a:avLst/>
          </a:prstGeom>
          <a:ln w="19050">
            <a:solidFill>
              <a:schemeClr val="tx1"/>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74" name="TextBox 35"/>
          <p:cNvSpPr txBox="1">
            <a:spLocks noChangeArrowheads="1"/>
          </p:cNvSpPr>
          <p:nvPr/>
        </p:nvSpPr>
        <p:spPr bwMode="gray">
          <a:xfrm rot="18241006">
            <a:off x="1410481" y="2829672"/>
            <a:ext cx="1146715" cy="307777"/>
          </a:xfrm>
          <a:prstGeom prst="rect">
            <a:avLst/>
          </a:prstGeom>
          <a:noFill/>
          <a:ln>
            <a:noFill/>
          </a:ln>
          <a:extLst/>
        </p:spPr>
        <p:txBody>
          <a:bodyPr wrap="square" lIns="36000" rIns="36000">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 TCN BPDU</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文本框 82"/>
          <p:cNvSpPr txBox="1"/>
          <p:nvPr/>
        </p:nvSpPr>
        <p:spPr bwMode="gray">
          <a:xfrm>
            <a:off x="667223" y="5465376"/>
            <a:ext cx="4119688" cy="584775"/>
          </a:xfrm>
          <a:prstGeom prst="rect">
            <a:avLst/>
          </a:prstGeom>
          <a:noFill/>
        </p:spPr>
        <p:txBody>
          <a:bodyPr wrap="square" rtlCol="0">
            <a:noAutofit/>
          </a:bodyPr>
          <a:lstStyle>
            <a:defPPr>
              <a:defRPr lang="en-US"/>
            </a:defPPr>
            <a:lvl1pPr fontAlgn="auto">
              <a:spcBef>
                <a:spcPts val="0"/>
              </a:spcBef>
              <a:spcAft>
                <a:spcPts val="0"/>
              </a:spcAft>
              <a:defRPr sz="1600" b="1"/>
            </a:lvl1p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Send TCN BPDUs and configuration BPDUs with the TCA bit set to 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文本框 109"/>
          <p:cNvSpPr txBox="1"/>
          <p:nvPr/>
        </p:nvSpPr>
        <p:spPr bwMode="gray">
          <a:xfrm>
            <a:off x="7265285" y="1754382"/>
            <a:ext cx="1281120" cy="528350"/>
          </a:xfrm>
          <a:prstGeom prst="rect">
            <a:avLst/>
          </a:prstGeom>
          <a:noFill/>
        </p:spPr>
        <p:txBody>
          <a:bodyPr wrap="square" rtlCol="0">
            <a:noAutofit/>
          </a:bodyPr>
          <a:lstStyle/>
          <a:p>
            <a:pPr marL="0" marR="0" lvl="0" indent="0" algn="ctr" defTabSz="914478" eaLnBrk="1" fontAlgn="ctr" latinLnBrk="0" hangingPunct="1">
              <a:lnSpc>
                <a:spcPts val="3440"/>
              </a:lnSpc>
              <a:spcBef>
                <a:spcPts val="0"/>
              </a:spcBef>
              <a:spcAft>
                <a:spcPts val="0"/>
              </a:spcAft>
              <a:buClrTx/>
              <a:buSzTx/>
              <a:buFontTx/>
              <a:buNone/>
              <a:tabLst/>
              <a:defRPr/>
            </a:pPr>
            <a:r>
              <a:rPr lang="en-US" sz="16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Root bridge</a:t>
            </a:r>
            <a:endParaRPr lang="en-US" sz="16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1" name="直接连接符 110"/>
          <p:cNvCxnSpPr>
            <a:stCxn id="118" idx="0"/>
          </p:cNvCxnSpPr>
          <p:nvPr/>
        </p:nvCxnSpPr>
        <p:spPr bwMode="gray">
          <a:xfrm flipH="1" flipV="1">
            <a:off x="7965795" y="2588577"/>
            <a:ext cx="1507462" cy="2068133"/>
          </a:xfrm>
          <a:prstGeom prst="line">
            <a:avLst/>
          </a:prstGeom>
          <a:noFill/>
          <a:ln w="19050" cap="flat" cmpd="sng" algn="ctr">
            <a:solidFill>
              <a:srgbClr val="151515"/>
            </a:solidFill>
            <a:prstDash val="solid"/>
            <a:miter lim="800000"/>
          </a:ln>
          <a:effectLst/>
        </p:spPr>
      </p:cxnSp>
      <p:cxnSp>
        <p:nvCxnSpPr>
          <p:cNvPr id="113" name="直接连接符 112"/>
          <p:cNvCxnSpPr/>
          <p:nvPr/>
        </p:nvCxnSpPr>
        <p:spPr bwMode="gray">
          <a:xfrm flipV="1">
            <a:off x="6269449" y="2588577"/>
            <a:ext cx="1507462" cy="2068133"/>
          </a:xfrm>
          <a:prstGeom prst="line">
            <a:avLst/>
          </a:prstGeom>
          <a:noFill/>
          <a:ln w="19050" cap="flat" cmpd="sng" algn="ctr">
            <a:solidFill>
              <a:srgbClr val="151515"/>
            </a:solidFill>
            <a:prstDash val="solid"/>
            <a:miter lim="800000"/>
          </a:ln>
          <a:effectLst/>
        </p:spPr>
      </p:cxnSp>
      <p:cxnSp>
        <p:nvCxnSpPr>
          <p:cNvPr id="114" name="直接连接符 113"/>
          <p:cNvCxnSpPr>
            <a:stCxn id="122" idx="0"/>
          </p:cNvCxnSpPr>
          <p:nvPr/>
        </p:nvCxnSpPr>
        <p:spPr bwMode="gray">
          <a:xfrm flipH="1" flipV="1">
            <a:off x="6915565" y="3704783"/>
            <a:ext cx="685344" cy="951927"/>
          </a:xfrm>
          <a:prstGeom prst="line">
            <a:avLst/>
          </a:prstGeom>
          <a:noFill/>
          <a:ln w="19050" cap="flat" cmpd="sng" algn="ctr">
            <a:solidFill>
              <a:srgbClr val="151515"/>
            </a:solidFill>
            <a:prstDash val="solid"/>
            <a:miter lim="800000"/>
          </a:ln>
          <a:effectLst/>
        </p:spPr>
      </p:cxnSp>
      <p:pic>
        <p:nvPicPr>
          <p:cNvPr id="115" name="图片 1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021798" y="4656710"/>
            <a:ext cx="540000" cy="442800"/>
          </a:xfrm>
          <a:prstGeom prst="rect">
            <a:avLst/>
          </a:prstGeom>
        </p:spPr>
      </p:pic>
      <p:pic>
        <p:nvPicPr>
          <p:cNvPr id="116" name="图片 1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604306" y="2304213"/>
            <a:ext cx="540000" cy="442800"/>
          </a:xfrm>
          <a:prstGeom prst="rect">
            <a:avLst/>
          </a:prstGeom>
        </p:spPr>
      </p:pic>
      <p:pic>
        <p:nvPicPr>
          <p:cNvPr id="117" name="图片 1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706855" y="3443738"/>
            <a:ext cx="540000" cy="442800"/>
          </a:xfrm>
          <a:prstGeom prst="rect">
            <a:avLst/>
          </a:prstGeom>
        </p:spPr>
      </p:pic>
      <p:pic>
        <p:nvPicPr>
          <p:cNvPr id="118" name="图片 1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203257" y="4656710"/>
            <a:ext cx="540000" cy="442800"/>
          </a:xfrm>
          <a:prstGeom prst="rect">
            <a:avLst/>
          </a:prstGeom>
        </p:spPr>
      </p:pic>
      <p:pic>
        <p:nvPicPr>
          <p:cNvPr id="119" name="图片 1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501758" y="3443738"/>
            <a:ext cx="540000" cy="442800"/>
          </a:xfrm>
          <a:prstGeom prst="rect">
            <a:avLst/>
          </a:prstGeom>
        </p:spPr>
      </p:pic>
      <p:pic>
        <p:nvPicPr>
          <p:cNvPr id="122" name="图片 121"/>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7330909" y="4656710"/>
            <a:ext cx="540000" cy="442800"/>
          </a:xfrm>
          <a:prstGeom prst="rect">
            <a:avLst/>
          </a:prstGeom>
        </p:spPr>
      </p:pic>
      <p:cxnSp>
        <p:nvCxnSpPr>
          <p:cNvPr id="126" name="直接箭头连接符 125"/>
          <p:cNvCxnSpPr/>
          <p:nvPr/>
        </p:nvCxnSpPr>
        <p:spPr bwMode="gray">
          <a:xfrm rot="15203032" flipH="1" flipV="1">
            <a:off x="7104121" y="2816410"/>
            <a:ext cx="362295" cy="477205"/>
          </a:xfrm>
          <a:prstGeom prst="straightConnector1">
            <a:avLst/>
          </a:prstGeom>
          <a:ln w="19050">
            <a:solidFill>
              <a:srgbClr val="0B9CE5"/>
            </a:solidFill>
            <a:prstDash val="lgDash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7" name="TextBox 35"/>
          <p:cNvSpPr txBox="1">
            <a:spLocks noChangeArrowheads="1"/>
          </p:cNvSpPr>
          <p:nvPr/>
        </p:nvSpPr>
        <p:spPr bwMode="gray">
          <a:xfrm rot="18364318">
            <a:off x="6240818" y="2468201"/>
            <a:ext cx="1236812" cy="523220"/>
          </a:xfrm>
          <a:prstGeom prst="rect">
            <a:avLst/>
          </a:prstGeom>
          <a:noFill/>
          <a:ln>
            <a:noFill/>
          </a:ln>
          <a:extLst/>
        </p:spPr>
        <p:txBody>
          <a:bodyPr wrap="square" lIns="36000" rIns="36000">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3. Configuration BPDU</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with the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TC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bit set to 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9" name="直接箭头连接符 128"/>
          <p:cNvCxnSpPr/>
          <p:nvPr/>
        </p:nvCxnSpPr>
        <p:spPr bwMode="gray">
          <a:xfrm flipH="1" flipV="1">
            <a:off x="7235137" y="3968054"/>
            <a:ext cx="362295" cy="477205"/>
          </a:xfrm>
          <a:prstGeom prst="straightConnector1">
            <a:avLst/>
          </a:prstGeom>
          <a:ln w="19050">
            <a:solidFill>
              <a:srgbClr val="0B9CE5"/>
            </a:solidFill>
            <a:prstDash val="lgDashDot"/>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30" name="文本框 129"/>
          <p:cNvSpPr txBox="1"/>
          <p:nvPr/>
        </p:nvSpPr>
        <p:spPr bwMode="gray">
          <a:xfrm>
            <a:off x="5909442" y="5465376"/>
            <a:ext cx="3984736" cy="584775"/>
          </a:xfrm>
          <a:prstGeom prst="rect">
            <a:avLst/>
          </a:prstGeom>
          <a:noFill/>
        </p:spPr>
        <p:txBody>
          <a:bodyPr wrap="square" rtlCol="0">
            <a:noAutofit/>
          </a:bodyPr>
          <a:lstStyle>
            <a:defPPr>
              <a:defRPr lang="en-US"/>
            </a:defPPr>
            <a:lvl1pPr fontAlgn="auto">
              <a:spcBef>
                <a:spcPts val="0"/>
              </a:spcBef>
              <a:spcAft>
                <a:spcPts val="0"/>
              </a:spcAft>
              <a:defRPr sz="1600" b="1"/>
            </a:lvl1p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Root bridge sends configuration BPDUs with the TC bit set to 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1" name="直接箭头连接符 130"/>
          <p:cNvCxnSpPr/>
          <p:nvPr/>
        </p:nvCxnSpPr>
        <p:spPr bwMode="gray">
          <a:xfrm rot="15203032" flipH="1" flipV="1">
            <a:off x="6294192" y="3959238"/>
            <a:ext cx="362295" cy="477205"/>
          </a:xfrm>
          <a:prstGeom prst="straightConnector1">
            <a:avLst/>
          </a:prstGeom>
          <a:ln w="19050">
            <a:solidFill>
              <a:srgbClr val="0B9CE5"/>
            </a:solidFill>
            <a:prstDash val="lgDash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33" name="直接箭头连接符 132"/>
          <p:cNvCxnSpPr/>
          <p:nvPr/>
        </p:nvCxnSpPr>
        <p:spPr bwMode="gray">
          <a:xfrm flipH="1" flipV="1">
            <a:off x="8293671" y="2824934"/>
            <a:ext cx="362295" cy="477205"/>
          </a:xfrm>
          <a:prstGeom prst="straightConnector1">
            <a:avLst/>
          </a:prstGeom>
          <a:ln w="19050">
            <a:solidFill>
              <a:srgbClr val="0B9CE5"/>
            </a:solidFill>
            <a:prstDash val="lgDashDot"/>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4" name="直接箭头连接符 133"/>
          <p:cNvCxnSpPr/>
          <p:nvPr/>
        </p:nvCxnSpPr>
        <p:spPr bwMode="gray">
          <a:xfrm flipH="1" flipV="1">
            <a:off x="9110962" y="3968053"/>
            <a:ext cx="362295" cy="477205"/>
          </a:xfrm>
          <a:prstGeom prst="straightConnector1">
            <a:avLst/>
          </a:prstGeom>
          <a:ln w="19050">
            <a:solidFill>
              <a:srgbClr val="0B9CE5"/>
            </a:solidFill>
            <a:prstDash val="lgDashDot"/>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35" name="下箭头 63"/>
          <p:cNvSpPr/>
          <p:nvPr/>
        </p:nvSpPr>
        <p:spPr bwMode="gray">
          <a:xfrm rot="5400000" flipV="1">
            <a:off x="4484393" y="3272744"/>
            <a:ext cx="823752" cy="774422"/>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CDE6FF"/>
              </a:gs>
              <a:gs pos="100000">
                <a:schemeClr val="bg1">
                  <a:alpha val="0"/>
                </a:schemeClr>
              </a:gs>
            </a:gsLst>
            <a:lin ang="16200000" scaled="1"/>
            <a:tileRect/>
          </a:gradFill>
          <a:ln w="19050">
            <a:gradFill flip="none" rotWithShape="1">
              <a:gsLst>
                <a:gs pos="100000">
                  <a:schemeClr val="bg1">
                    <a:lumMod val="100000"/>
                    <a:alpha val="0"/>
                  </a:schemeClr>
                </a:gs>
                <a:gs pos="31000">
                  <a:srgbClr val="A6D2FF"/>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文本框 135"/>
          <p:cNvSpPr txBox="1"/>
          <p:nvPr/>
        </p:nvSpPr>
        <p:spPr bwMode="gray">
          <a:xfrm>
            <a:off x="1654767" y="5100863"/>
            <a:ext cx="1527860" cy="307777"/>
          </a:xfrm>
          <a:prstGeom prst="rect">
            <a:avLst/>
          </a:prstGeom>
          <a:noFill/>
        </p:spPr>
        <p:txBody>
          <a:bodyPr wrap="square" rtlCol="0">
            <a:noAutofit/>
          </a:bodyPr>
          <a:lstStyle>
            <a:defPPr>
              <a:defRPr lang="en-US"/>
            </a:defPPr>
            <a:lvl1pPr fontAlgn="auto">
              <a:spcBef>
                <a:spcPts val="0"/>
              </a:spcBef>
              <a:spcAft>
                <a:spcPts val="0"/>
              </a:spcAft>
              <a:defRPr sz="1600" b="1">
                <a:solidFill>
                  <a:prstClr val="white">
                    <a:lumMod val="75000"/>
                  </a:prstClr>
                </a:solidFill>
              </a:defRPr>
            </a:lvl1pPr>
          </a:lstStyle>
          <a:p>
            <a:pPr algn="ctr" fontAlgn="ctr"/>
            <a:r>
              <a:rPr lang="en-US" sz="14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New switch</a:t>
            </a:r>
            <a:endParaRPr lang="en-US" altLang="zh-CN" sz="1400" b="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9" name="直接箭头连接符 138"/>
          <p:cNvCxnSpPr/>
          <p:nvPr/>
        </p:nvCxnSpPr>
        <p:spPr bwMode="gray">
          <a:xfrm rot="15203032" flipH="1" flipV="1">
            <a:off x="2158481" y="2958641"/>
            <a:ext cx="362295" cy="477205"/>
          </a:xfrm>
          <a:prstGeom prst="straightConnector1">
            <a:avLst/>
          </a:prstGeom>
          <a:ln w="19050">
            <a:solidFill>
              <a:schemeClr val="tx1"/>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40" name="TextBox 35"/>
          <p:cNvSpPr txBox="1">
            <a:spLocks noChangeArrowheads="1"/>
          </p:cNvSpPr>
          <p:nvPr/>
        </p:nvSpPr>
        <p:spPr bwMode="gray">
          <a:xfrm rot="18241006">
            <a:off x="2067879" y="3048137"/>
            <a:ext cx="1247987" cy="837427"/>
          </a:xfrm>
          <a:prstGeom prst="rect">
            <a:avLst/>
          </a:prstGeom>
          <a:noFill/>
          <a:ln>
            <a:noFill/>
          </a:ln>
          <a:extLst/>
        </p:spPr>
        <p:txBody>
          <a:bodyPr wrap="square" lIns="36000" rIns="36000">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2. Configuration BPDU</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with the TCA bit set to 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文本框 142"/>
          <p:cNvSpPr txBox="1"/>
          <p:nvPr/>
        </p:nvSpPr>
        <p:spPr bwMode="gray">
          <a:xfrm>
            <a:off x="6836979" y="5100863"/>
            <a:ext cx="1527860" cy="307777"/>
          </a:xfrm>
          <a:prstGeom prst="rect">
            <a:avLst/>
          </a:prstGeom>
          <a:noFill/>
        </p:spPr>
        <p:txBody>
          <a:bodyPr wrap="square" rtlCol="0">
            <a:noAutofit/>
          </a:bodyPr>
          <a:lstStyle>
            <a:defPPr>
              <a:defRPr lang="en-US"/>
            </a:defPPr>
            <a:lvl1pPr fontAlgn="auto">
              <a:spcBef>
                <a:spcPts val="0"/>
              </a:spcBef>
              <a:spcAft>
                <a:spcPts val="0"/>
              </a:spcAft>
              <a:defRPr sz="1600" b="1">
                <a:solidFill>
                  <a:prstClr val="white">
                    <a:lumMod val="75000"/>
                  </a:prstClr>
                </a:solidFill>
              </a:defRPr>
            </a:lvl1pPr>
          </a:lstStyle>
          <a:p>
            <a:pPr algn="ctr" fontAlgn="ctr"/>
            <a:r>
              <a:rPr lang="en-US" sz="14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New switch</a:t>
            </a:r>
            <a:endParaRPr lang="en-US" altLang="zh-CN" sz="1400" b="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TextBox 35"/>
          <p:cNvSpPr txBox="1">
            <a:spLocks noChangeArrowheads="1"/>
          </p:cNvSpPr>
          <p:nvPr/>
        </p:nvSpPr>
        <p:spPr bwMode="gray">
          <a:xfrm>
            <a:off x="8270388" y="2306588"/>
            <a:ext cx="2060043" cy="292403"/>
          </a:xfrm>
          <a:prstGeom prst="rect">
            <a:avLst/>
          </a:prstGeom>
          <a:noFill/>
          <a:ln>
            <a:noFill/>
          </a:ln>
          <a:extLst/>
        </p:spPr>
        <p:txBody>
          <a:bodyPr wrap="square" lIns="36000" rIns="36000">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Delete MAC address entries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TextBox 35"/>
          <p:cNvSpPr txBox="1">
            <a:spLocks noChangeArrowheads="1"/>
          </p:cNvSpPr>
          <p:nvPr/>
        </p:nvSpPr>
        <p:spPr bwMode="gray">
          <a:xfrm>
            <a:off x="5433269" y="3214195"/>
            <a:ext cx="1230950" cy="461665"/>
          </a:xfrm>
          <a:prstGeom prst="rect">
            <a:avLst/>
          </a:prstGeom>
          <a:noFill/>
          <a:ln>
            <a:noFill/>
          </a:ln>
          <a:extLst/>
        </p:spPr>
        <p:txBody>
          <a:bodyPr wrap="square" lIns="36000" rIns="36000">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Delete MAC address entries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TextBox 35"/>
          <p:cNvSpPr txBox="1">
            <a:spLocks noChangeArrowheads="1"/>
          </p:cNvSpPr>
          <p:nvPr/>
        </p:nvSpPr>
        <p:spPr bwMode="gray">
          <a:xfrm>
            <a:off x="8645528" y="2958067"/>
            <a:ext cx="2079955" cy="338760"/>
          </a:xfrm>
          <a:prstGeom prst="rect">
            <a:avLst/>
          </a:prstGeom>
          <a:noFill/>
          <a:ln>
            <a:noFill/>
          </a:ln>
          <a:extLst/>
        </p:spPr>
        <p:txBody>
          <a:bodyPr wrap="square" lIns="36000" rIns="36000">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Delete MAC address entries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TextBox 35"/>
          <p:cNvSpPr txBox="1">
            <a:spLocks noChangeArrowheads="1"/>
          </p:cNvSpPr>
          <p:nvPr/>
        </p:nvSpPr>
        <p:spPr bwMode="gray">
          <a:xfrm>
            <a:off x="4898560" y="4221456"/>
            <a:ext cx="1376286" cy="461665"/>
          </a:xfrm>
          <a:prstGeom prst="rect">
            <a:avLst/>
          </a:prstGeom>
          <a:noFill/>
          <a:ln>
            <a:noFill/>
          </a:ln>
          <a:extLst/>
        </p:spPr>
        <p:txBody>
          <a:bodyPr wrap="square" lIns="36000" rIns="36000">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Delete MAC address entries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TextBox 35"/>
          <p:cNvSpPr txBox="1">
            <a:spLocks noChangeArrowheads="1"/>
          </p:cNvSpPr>
          <p:nvPr/>
        </p:nvSpPr>
        <p:spPr bwMode="gray">
          <a:xfrm>
            <a:off x="7657380" y="4215103"/>
            <a:ext cx="1453582" cy="461665"/>
          </a:xfrm>
          <a:prstGeom prst="rect">
            <a:avLst/>
          </a:prstGeom>
          <a:noFill/>
          <a:ln>
            <a:noFill/>
          </a:ln>
          <a:extLst/>
        </p:spPr>
        <p:txBody>
          <a:bodyPr wrap="square" lIns="36000" rIns="36000">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Delete MAC address entries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TextBox 35"/>
          <p:cNvSpPr txBox="1">
            <a:spLocks noChangeArrowheads="1"/>
          </p:cNvSpPr>
          <p:nvPr/>
        </p:nvSpPr>
        <p:spPr bwMode="gray">
          <a:xfrm>
            <a:off x="9619631" y="4215103"/>
            <a:ext cx="1384087" cy="461665"/>
          </a:xfrm>
          <a:prstGeom prst="rect">
            <a:avLst/>
          </a:prstGeom>
          <a:noFill/>
          <a:ln>
            <a:noFill/>
          </a:ln>
          <a:extLst/>
        </p:spPr>
        <p:txBody>
          <a:bodyPr wrap="square" lIns="36000" rIns="36000">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Delete MAC address entries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786219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9" grpId="0"/>
      <p:bldP spid="51" grpId="0"/>
      <p:bldP spid="54" grpId="0"/>
      <p:bldP spid="5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Introduction to RSTP</a:t>
            </a:r>
            <a:endParaRPr lang="en-US" altLang="zh-CN"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STP Review and Defects</a:t>
            </a:r>
            <a:endParaRPr lang="en-US" altLang="zh-CN"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lvl="1">
              <a:buFont typeface="微软雅黑" panose="020B0503020204020204" pitchFamily="34" charset="-122"/>
              <a:buChar char="▪"/>
            </a:pP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RSTP Overview</a:t>
            </a:r>
          </a:p>
          <a:p>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Improvements Made in RSTP</a:t>
            </a:r>
            <a:endParaRPr lang="en-US" altLang="zh-CN"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Working Mechanism of RSTP</a:t>
            </a:r>
          </a:p>
          <a:p>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RSTP Configurations</a:t>
            </a:r>
            <a:endParaRPr lang="en-US" altLang="zh-CN"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54373675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z="2000" smtClean="0">
                <a:sym typeface="Huawei Sans" panose="020C0503030203020204" pitchFamily="34" charset="0"/>
              </a:rPr>
              <a:t>RSTP defined in IEEE 802.1w was developed based on STP. RSTP optimizes STP in many aspects, provides a faster convergence speed, and is compatible with STP.</a:t>
            </a:r>
            <a:endParaRPr lang="en-US" altLang="zh-CN" sz="2000" smtClean="0">
              <a:sym typeface="Huawei Sans" panose="020C0503030203020204" pitchFamily="34" charset="0"/>
            </a:endParaRPr>
          </a:p>
          <a:p>
            <a:r>
              <a:rPr lang="en-US" sz="2000" smtClean="0">
                <a:sym typeface="Huawei Sans" panose="020C0503030203020204" pitchFamily="34" charset="0"/>
              </a:rPr>
              <a:t>RSTP has the following improvements:</a:t>
            </a:r>
            <a:endParaRPr lang="en-US" altLang="zh-CN" sz="2000" smtClean="0">
              <a:sym typeface="Huawei Sans" panose="020C0503030203020204" pitchFamily="34" charset="0"/>
            </a:endParaRPr>
          </a:p>
          <a:p>
            <a:pPr lvl="1"/>
            <a:r>
              <a:rPr lang="en-US" sz="1800" smtClean="0">
                <a:latin typeface="Huawei Sans" panose="020C0503030203020204" pitchFamily="34" charset="0"/>
                <a:ea typeface="方正兰亭黑简体" panose="02000000000000000000" pitchFamily="2" charset="-122"/>
                <a:sym typeface="Huawei Sans" panose="020C0503030203020204" pitchFamily="34" charset="0"/>
              </a:rPr>
              <a:t>Defines additional port roles to simplify the learning and deployment of STP.</a:t>
            </a:r>
            <a:endParaRPr lang="en-US" altLang="zh-CN" sz="1800" smtClean="0">
              <a:latin typeface="Huawei Sans" panose="020C0503030203020204" pitchFamily="34" charset="0"/>
              <a:ea typeface="方正兰亭黑简体" panose="02000000000000000000" pitchFamily="2" charset="-122"/>
              <a:sym typeface="Huawei Sans" panose="020C0503030203020204" pitchFamily="34" charset="0"/>
            </a:endParaRPr>
          </a:p>
          <a:p>
            <a:pPr lvl="1"/>
            <a:r>
              <a:rPr lang="en-US" sz="1800" smtClean="0">
                <a:latin typeface="Huawei Sans" panose="020C0503030203020204" pitchFamily="34" charset="0"/>
                <a:ea typeface="方正兰亭黑简体" panose="02000000000000000000" pitchFamily="2" charset="-122"/>
                <a:sym typeface="Huawei Sans" panose="020C0503030203020204" pitchFamily="34" charset="0"/>
              </a:rPr>
              <a:t>Redefines port states.</a:t>
            </a:r>
            <a:endParaRPr lang="en-US" altLang="zh-CN" sz="1800" smtClean="0">
              <a:latin typeface="Huawei Sans" panose="020C0503030203020204" pitchFamily="34" charset="0"/>
              <a:ea typeface="方正兰亭黑简体" panose="02000000000000000000" pitchFamily="2" charset="-122"/>
              <a:sym typeface="Huawei Sans" panose="020C0503030203020204" pitchFamily="34" charset="0"/>
            </a:endParaRPr>
          </a:p>
          <a:p>
            <a:pPr lvl="1"/>
            <a:r>
              <a:rPr lang="en-US" sz="1800" smtClean="0">
                <a:latin typeface="Huawei Sans" panose="020C0503030203020204" pitchFamily="34" charset="0"/>
                <a:ea typeface="方正兰亭黑简体" panose="02000000000000000000" pitchFamily="2" charset="-122"/>
                <a:sym typeface="Huawei Sans" panose="020C0503030203020204" pitchFamily="34" charset="0"/>
              </a:rPr>
              <a:t>Changes the configuration BPDU format and uses the Flags field to describe port roles.</a:t>
            </a:r>
            <a:endParaRPr lang="en-US" altLang="zh-CN" sz="1800" smtClean="0">
              <a:latin typeface="Huawei Sans" panose="020C0503030203020204" pitchFamily="34" charset="0"/>
              <a:ea typeface="方正兰亭黑简体" panose="02000000000000000000" pitchFamily="2" charset="-122"/>
              <a:sym typeface="Huawei Sans" panose="020C0503030203020204" pitchFamily="34" charset="0"/>
            </a:endParaRPr>
          </a:p>
          <a:p>
            <a:pPr lvl="1"/>
            <a:r>
              <a:rPr lang="en-US" sz="1800" smtClean="0">
                <a:latin typeface="Huawei Sans" panose="020C0503030203020204" pitchFamily="34" charset="0"/>
                <a:ea typeface="方正兰亭黑简体" panose="02000000000000000000" pitchFamily="2" charset="-122"/>
                <a:sym typeface="Huawei Sans" panose="020C0503030203020204" pitchFamily="34" charset="0"/>
              </a:rPr>
              <a:t>Processes configuration BPDUs differently from STP.</a:t>
            </a:r>
            <a:endParaRPr lang="en-US" altLang="zh-CN" sz="1800" smtClean="0">
              <a:latin typeface="Huawei Sans" panose="020C0503030203020204" pitchFamily="34" charset="0"/>
              <a:ea typeface="方正兰亭黑简体" panose="02000000000000000000" pitchFamily="2" charset="-122"/>
              <a:sym typeface="Huawei Sans" panose="020C0503030203020204" pitchFamily="34" charset="0"/>
            </a:endParaRPr>
          </a:p>
          <a:p>
            <a:pPr lvl="1"/>
            <a:r>
              <a:rPr lang="en-US" sz="1800" smtClean="0">
                <a:latin typeface="Huawei Sans" panose="020C0503030203020204" pitchFamily="34" charset="0"/>
                <a:ea typeface="方正兰亭黑简体" panose="02000000000000000000" pitchFamily="2" charset="-122"/>
                <a:sym typeface="Huawei Sans" panose="020C0503030203020204" pitchFamily="34" charset="0"/>
              </a:rPr>
              <a:t>Provides fast convergence.</a:t>
            </a:r>
            <a:endParaRPr lang="en-US" altLang="zh-CN" sz="1800" smtClean="0">
              <a:latin typeface="Huawei Sans" panose="020C0503030203020204" pitchFamily="34" charset="0"/>
              <a:ea typeface="方正兰亭黑简体" panose="02000000000000000000" pitchFamily="2" charset="-122"/>
              <a:sym typeface="Huawei Sans" panose="020C0503030203020204" pitchFamily="34" charset="0"/>
            </a:endParaRPr>
          </a:p>
          <a:p>
            <a:pPr lvl="1"/>
            <a:r>
              <a:rPr lang="en-US" sz="1800" smtClean="0">
                <a:latin typeface="Huawei Sans" panose="020C0503030203020204" pitchFamily="34" charset="0"/>
                <a:ea typeface="方正兰亭黑简体" panose="02000000000000000000" pitchFamily="2" charset="-122"/>
                <a:sym typeface="Huawei Sans" panose="020C0503030203020204" pitchFamily="34" charset="0"/>
              </a:rPr>
              <a:t>Adds protection functions.</a:t>
            </a:r>
            <a:endParaRPr lang="en-US" altLang="zh-CN"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RSTP Overview</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68191409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RSTP Application on a Campus Network</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 name="组合 3"/>
          <p:cNvGrpSpPr/>
          <p:nvPr/>
        </p:nvGrpSpPr>
        <p:grpSpPr bwMode="gray">
          <a:xfrm>
            <a:off x="3355794" y="4557726"/>
            <a:ext cx="1537449" cy="1229328"/>
            <a:chOff x="1186436" y="4371649"/>
            <a:chExt cx="2388156" cy="722762"/>
          </a:xfrm>
        </p:grpSpPr>
        <p:cxnSp>
          <p:nvCxnSpPr>
            <p:cNvPr id="5" name="直接连接符 4"/>
            <p:cNvCxnSpPr/>
            <p:nvPr/>
          </p:nvCxnSpPr>
          <p:spPr bwMode="gray">
            <a:xfrm>
              <a:off x="1211124" y="4371651"/>
              <a:ext cx="0" cy="72276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bwMode="gray">
            <a:xfrm>
              <a:off x="3566910" y="4371651"/>
              <a:ext cx="0" cy="72276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bwMode="gray">
            <a:xfrm>
              <a:off x="1211124" y="4371651"/>
              <a:ext cx="2355785" cy="72276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bwMode="gray">
            <a:xfrm flipV="1">
              <a:off x="1186436" y="4371649"/>
              <a:ext cx="2388156" cy="7227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bwMode="gray">
          <a:xfrm>
            <a:off x="3799821" y="5417722"/>
            <a:ext cx="362600" cy="369332"/>
          </a:xfrm>
          <a:prstGeom prst="rect">
            <a:avLst/>
          </a:prstGeom>
          <a:noFill/>
        </p:spPr>
        <p:txBody>
          <a:bodyPr wrap="square" rtlCol="0">
            <a:noAutofit/>
          </a:bodyPr>
          <a:lstStyle/>
          <a:p>
            <a:pPr fontAlgn="ctr">
              <a:spcBef>
                <a:spcPts val="0"/>
              </a:spcBef>
              <a:spcAft>
                <a:spcPts val="0"/>
              </a:spcAft>
            </a:pPr>
            <a:r>
              <a:rPr lang="en-US" sz="18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8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 name="直接连接符 9"/>
          <p:cNvCxnSpPr/>
          <p:nvPr/>
        </p:nvCxnSpPr>
        <p:spPr bwMode="gray">
          <a:xfrm>
            <a:off x="3514818" y="4528379"/>
            <a:ext cx="12194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bwMode="gray">
          <a:xfrm>
            <a:off x="5812561" y="4528379"/>
            <a:ext cx="12194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bwMode="gray">
          <a:xfrm>
            <a:off x="8077761" y="4528379"/>
            <a:ext cx="12194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bwMode="gray">
          <a:xfrm>
            <a:off x="5695793" y="1759507"/>
            <a:ext cx="1499380" cy="751490"/>
            <a:chOff x="6600056" y="4353447"/>
            <a:chExt cx="1296144" cy="833967"/>
          </a:xfrm>
        </p:grpSpPr>
        <p:cxnSp>
          <p:nvCxnSpPr>
            <p:cNvPr id="14" name="直接连接符 13"/>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bwMode="gray">
          <a:xfrm>
            <a:off x="3369610" y="3439354"/>
            <a:ext cx="6134459" cy="1076994"/>
            <a:chOff x="6600056" y="4353447"/>
            <a:chExt cx="1716248" cy="833967"/>
          </a:xfrm>
        </p:grpSpPr>
        <p:cxnSp>
          <p:nvCxnSpPr>
            <p:cNvPr id="17" name="直接连接符 16"/>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bwMode="gray">
            <a:xfrm>
              <a:off x="7668232"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bwMode="gray">
            <a:xfrm flipH="1">
              <a:off x="702226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bwMode="gray">
            <a:xfrm>
              <a:off x="7227425"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1" name="直接连接符 20"/>
          <p:cNvCxnSpPr/>
          <p:nvPr/>
        </p:nvCxnSpPr>
        <p:spPr bwMode="gray">
          <a:xfrm>
            <a:off x="5837391" y="2588111"/>
            <a:ext cx="1219400" cy="0"/>
          </a:xfrm>
          <a:prstGeom prst="line">
            <a:avLst/>
          </a:prstGeom>
          <a:ln w="1905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bwMode="gray">
          <a:xfrm>
            <a:off x="5837392" y="3429000"/>
            <a:ext cx="12194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bwMode="gray">
          <a:xfrm>
            <a:off x="5695793" y="2613511"/>
            <a:ext cx="1516610" cy="1952972"/>
            <a:chOff x="1211124" y="4371651"/>
            <a:chExt cx="2355786" cy="722760"/>
          </a:xfrm>
        </p:grpSpPr>
        <p:cxnSp>
          <p:nvCxnSpPr>
            <p:cNvPr id="24" name="直接连接符 23"/>
            <p:cNvCxnSpPr/>
            <p:nvPr/>
          </p:nvCxnSpPr>
          <p:spPr bwMode="gray">
            <a:xfrm>
              <a:off x="1211124" y="4371651"/>
              <a:ext cx="0" cy="72276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bwMode="gray">
            <a:xfrm>
              <a:off x="3566910" y="4371651"/>
              <a:ext cx="0" cy="72276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6" name="组合 25"/>
          <p:cNvGrpSpPr/>
          <p:nvPr/>
        </p:nvGrpSpPr>
        <p:grpSpPr bwMode="gray">
          <a:xfrm>
            <a:off x="5679899" y="4557726"/>
            <a:ext cx="1537449" cy="1229328"/>
            <a:chOff x="1186436" y="4371649"/>
            <a:chExt cx="2388156" cy="722762"/>
          </a:xfrm>
        </p:grpSpPr>
        <p:cxnSp>
          <p:nvCxnSpPr>
            <p:cNvPr id="27" name="直接连接符 26"/>
            <p:cNvCxnSpPr/>
            <p:nvPr/>
          </p:nvCxnSpPr>
          <p:spPr bwMode="gray">
            <a:xfrm>
              <a:off x="1211124" y="4371651"/>
              <a:ext cx="0" cy="72276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bwMode="gray">
            <a:xfrm>
              <a:off x="3566910" y="4371651"/>
              <a:ext cx="0" cy="72276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bwMode="gray">
            <a:xfrm>
              <a:off x="1211124" y="4371651"/>
              <a:ext cx="2355785" cy="72276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bwMode="gray">
            <a:xfrm flipV="1">
              <a:off x="1186436" y="4371649"/>
              <a:ext cx="2388156" cy="7227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1" name="文本框 30"/>
          <p:cNvSpPr txBox="1"/>
          <p:nvPr/>
        </p:nvSpPr>
        <p:spPr bwMode="gray">
          <a:xfrm>
            <a:off x="6123926" y="5417722"/>
            <a:ext cx="362600" cy="369332"/>
          </a:xfrm>
          <a:prstGeom prst="rect">
            <a:avLst/>
          </a:prstGeom>
          <a:noFill/>
        </p:spPr>
        <p:txBody>
          <a:bodyPr wrap="square" rtlCol="0">
            <a:noAutofit/>
          </a:bodyPr>
          <a:lstStyle/>
          <a:p>
            <a:pPr fontAlgn="ctr">
              <a:spcBef>
                <a:spcPts val="0"/>
              </a:spcBef>
              <a:spcAft>
                <a:spcPts val="0"/>
              </a:spcAft>
            </a:pPr>
            <a:r>
              <a:rPr lang="en-US" sz="18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8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2" name="组合 31"/>
          <p:cNvGrpSpPr/>
          <p:nvPr/>
        </p:nvGrpSpPr>
        <p:grpSpPr bwMode="gray">
          <a:xfrm>
            <a:off x="8002473" y="4557726"/>
            <a:ext cx="1537449" cy="1229328"/>
            <a:chOff x="1186436" y="4371649"/>
            <a:chExt cx="2388156" cy="722762"/>
          </a:xfrm>
        </p:grpSpPr>
        <p:cxnSp>
          <p:nvCxnSpPr>
            <p:cNvPr id="33" name="直接连接符 32"/>
            <p:cNvCxnSpPr/>
            <p:nvPr/>
          </p:nvCxnSpPr>
          <p:spPr bwMode="gray">
            <a:xfrm>
              <a:off x="1211124" y="4371651"/>
              <a:ext cx="0" cy="72276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bwMode="gray">
            <a:xfrm>
              <a:off x="3566910" y="4371651"/>
              <a:ext cx="0" cy="72276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bwMode="gray">
            <a:xfrm>
              <a:off x="1211124" y="4371651"/>
              <a:ext cx="2355785" cy="72276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bwMode="gray">
            <a:xfrm flipV="1">
              <a:off x="1186436" y="4371649"/>
              <a:ext cx="2388156" cy="7227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7" name="文本框 36"/>
          <p:cNvSpPr txBox="1"/>
          <p:nvPr/>
        </p:nvSpPr>
        <p:spPr bwMode="gray">
          <a:xfrm>
            <a:off x="8446500" y="5417722"/>
            <a:ext cx="362600" cy="369332"/>
          </a:xfrm>
          <a:prstGeom prst="rect">
            <a:avLst/>
          </a:prstGeom>
          <a:noFill/>
        </p:spPr>
        <p:txBody>
          <a:bodyPr wrap="square" rtlCol="0">
            <a:noAutofit/>
          </a:bodyPr>
          <a:lstStyle/>
          <a:p>
            <a:pPr fontAlgn="ctr">
              <a:spcBef>
                <a:spcPts val="0"/>
              </a:spcBef>
              <a:spcAft>
                <a:spcPts val="0"/>
              </a:spcAft>
            </a:pPr>
            <a:r>
              <a:rPr lang="en-US" sz="18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8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2" name="直接连接符 51"/>
          <p:cNvCxnSpPr/>
          <p:nvPr/>
        </p:nvCxnSpPr>
        <p:spPr bwMode="gray">
          <a:xfrm flipH="1">
            <a:off x="1049307" y="3429000"/>
            <a:ext cx="4044942"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bwMode="gray">
          <a:xfrm flipH="1" flipV="1">
            <a:off x="1049307" y="4516348"/>
            <a:ext cx="1891506"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bwMode="gray">
          <a:xfrm flipV="1">
            <a:off x="1411578" y="3439355"/>
            <a:ext cx="0" cy="1076993"/>
          </a:xfrm>
          <a:prstGeom prst="line">
            <a:avLst/>
          </a:prstGeom>
          <a:ln w="19050">
            <a:solidFill>
              <a:schemeClr val="bg1">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5" name="文本框 54"/>
          <p:cNvSpPr txBox="1"/>
          <p:nvPr/>
        </p:nvSpPr>
        <p:spPr bwMode="gray">
          <a:xfrm>
            <a:off x="1374171" y="3767153"/>
            <a:ext cx="1930337" cy="369332"/>
          </a:xfrm>
          <a:prstGeom prst="rect">
            <a:avLst/>
          </a:prstGeom>
          <a:noFill/>
          <a:ln>
            <a:noFill/>
          </a:ln>
        </p:spPr>
        <p:txBody>
          <a:bodyPr wrap="square" rtlCol="0">
            <a:noAutofit/>
          </a:bodyPr>
          <a:lstStyle/>
          <a:p>
            <a:pPr fontAlgn="ctr">
              <a:spcBef>
                <a:spcPts val="0"/>
              </a:spcBef>
              <a:spcAft>
                <a:spcPts val="0"/>
              </a:spcAft>
            </a:pPr>
            <a:r>
              <a:rPr lang="en-US" sz="1800" dirty="0" smtClean="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Layer 3 network</a:t>
            </a:r>
            <a:endParaRPr lang="en-US" altLang="zh-CN" sz="18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6" name="直接连接符 55"/>
          <p:cNvCxnSpPr/>
          <p:nvPr/>
        </p:nvCxnSpPr>
        <p:spPr bwMode="gray">
          <a:xfrm flipH="1" flipV="1">
            <a:off x="1049307" y="5760704"/>
            <a:ext cx="1891506"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bwMode="gray">
          <a:xfrm flipV="1">
            <a:off x="1411578" y="4516349"/>
            <a:ext cx="0" cy="1244355"/>
          </a:xfrm>
          <a:prstGeom prst="line">
            <a:avLst/>
          </a:prstGeom>
          <a:ln w="19050">
            <a:solidFill>
              <a:schemeClr val="bg1">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8" name="文本框 57"/>
          <p:cNvSpPr txBox="1"/>
          <p:nvPr/>
        </p:nvSpPr>
        <p:spPr bwMode="gray">
          <a:xfrm>
            <a:off x="1374171" y="4831847"/>
            <a:ext cx="1888659" cy="646331"/>
          </a:xfrm>
          <a:prstGeom prst="rect">
            <a:avLst/>
          </a:prstGeom>
          <a:noFill/>
          <a:ln>
            <a:noFill/>
          </a:ln>
        </p:spPr>
        <p:txBody>
          <a:bodyPr wrap="square" rtlCol="0">
            <a:noAutofit/>
          </a:bodyPr>
          <a:lstStyle/>
          <a:p>
            <a:pPr fontAlgn="ctr">
              <a:spcBef>
                <a:spcPts val="0"/>
              </a:spcBef>
              <a:spcAft>
                <a:spcPts val="0"/>
              </a:spcAft>
            </a:pPr>
            <a:r>
              <a:rPr lang="en-US" sz="1800" dirty="0" smtClean="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Layer 2 network</a:t>
            </a:r>
            <a:endParaRPr lang="en-US" altLang="zh-CN" sz="1800" dirty="0" smtClean="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spcBef>
                <a:spcPts val="0"/>
              </a:spcBef>
              <a:spcAft>
                <a:spcPts val="0"/>
              </a:spcAft>
            </a:pPr>
            <a:r>
              <a:rPr lang="en-US"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RSTP</a:t>
            </a:r>
            <a:endParaRPr lang="en-US" altLang="zh-CN" sz="18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9"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461621" y="2369030"/>
            <a:ext cx="490909" cy="401653"/>
          </a:xfrm>
          <a:prstGeom prst="rect">
            <a:avLst/>
          </a:prstGeom>
        </p:spPr>
      </p:pic>
      <p:pic>
        <p:nvPicPr>
          <p:cNvPr id="6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965906" y="2369030"/>
            <a:ext cx="490909" cy="401653"/>
          </a:xfrm>
          <a:prstGeom prst="rect">
            <a:avLst/>
          </a:prstGeom>
        </p:spPr>
      </p:pic>
      <p:pic>
        <p:nvPicPr>
          <p:cNvPr id="61" name="图片 86" descr="核心交换机.png"/>
          <p:cNvPicPr>
            <a:picLocks noChangeAspect="1"/>
          </p:cNvPicPr>
          <p:nvPr/>
        </p:nvPicPr>
        <p:blipFill>
          <a:blip r:embed="rId4" cstate="print"/>
          <a:stretch>
            <a:fillRect/>
          </a:stretch>
        </p:blipFill>
        <p:spPr bwMode="gray">
          <a:xfrm>
            <a:off x="5461621" y="3209181"/>
            <a:ext cx="490909" cy="401653"/>
          </a:xfrm>
          <a:prstGeom prst="rect">
            <a:avLst/>
          </a:prstGeom>
        </p:spPr>
      </p:pic>
      <p:pic>
        <p:nvPicPr>
          <p:cNvPr id="62" name="图片 86" descr="核心交换机.png"/>
          <p:cNvPicPr>
            <a:picLocks noChangeAspect="1"/>
          </p:cNvPicPr>
          <p:nvPr/>
        </p:nvPicPr>
        <p:blipFill>
          <a:blip r:embed="rId4" cstate="print"/>
          <a:stretch>
            <a:fillRect/>
          </a:stretch>
        </p:blipFill>
        <p:spPr bwMode="gray">
          <a:xfrm>
            <a:off x="6965906" y="3209181"/>
            <a:ext cx="490909" cy="401653"/>
          </a:xfrm>
          <a:prstGeom prst="rect">
            <a:avLst/>
          </a:prstGeom>
        </p:spPr>
      </p:pic>
      <p:pic>
        <p:nvPicPr>
          <p:cNvPr id="63" name="图片 87" descr="汇聚交换机.png"/>
          <p:cNvPicPr>
            <a:picLocks noChangeAspect="1"/>
          </p:cNvPicPr>
          <p:nvPr/>
        </p:nvPicPr>
        <p:blipFill>
          <a:blip r:embed="rId5" cstate="print"/>
          <a:stretch>
            <a:fillRect/>
          </a:stretch>
        </p:blipFill>
        <p:spPr bwMode="gray">
          <a:xfrm>
            <a:off x="3132201" y="4321537"/>
            <a:ext cx="490909" cy="401653"/>
          </a:xfrm>
          <a:prstGeom prst="rect">
            <a:avLst/>
          </a:prstGeom>
        </p:spPr>
      </p:pic>
      <p:pic>
        <p:nvPicPr>
          <p:cNvPr id="64" name="图片 87" descr="汇聚交换机.png"/>
          <p:cNvPicPr>
            <a:picLocks noChangeAspect="1"/>
          </p:cNvPicPr>
          <p:nvPr/>
        </p:nvPicPr>
        <p:blipFill>
          <a:blip r:embed="rId5" cstate="print"/>
          <a:stretch>
            <a:fillRect/>
          </a:stretch>
        </p:blipFill>
        <p:spPr bwMode="gray">
          <a:xfrm>
            <a:off x="4635170" y="4321537"/>
            <a:ext cx="490909" cy="401653"/>
          </a:xfrm>
          <a:prstGeom prst="rect">
            <a:avLst/>
          </a:prstGeom>
        </p:spPr>
      </p:pic>
      <p:pic>
        <p:nvPicPr>
          <p:cNvPr id="65" name="图片 76" descr="接入交换机.png"/>
          <p:cNvPicPr>
            <a:picLocks noChangeAspect="1"/>
          </p:cNvPicPr>
          <p:nvPr/>
        </p:nvPicPr>
        <p:blipFill>
          <a:blip r:embed="rId6" cstate="print"/>
          <a:stretch>
            <a:fillRect/>
          </a:stretch>
        </p:blipFill>
        <p:spPr bwMode="gray">
          <a:xfrm>
            <a:off x="3132201" y="5478179"/>
            <a:ext cx="490909" cy="401653"/>
          </a:xfrm>
          <a:prstGeom prst="rect">
            <a:avLst/>
          </a:prstGeom>
        </p:spPr>
      </p:pic>
      <p:pic>
        <p:nvPicPr>
          <p:cNvPr id="66" name="图片 76" descr="接入交换机.png"/>
          <p:cNvPicPr>
            <a:picLocks noChangeAspect="1"/>
          </p:cNvPicPr>
          <p:nvPr/>
        </p:nvPicPr>
        <p:blipFill>
          <a:blip r:embed="rId6" cstate="print"/>
          <a:stretch>
            <a:fillRect/>
          </a:stretch>
        </p:blipFill>
        <p:spPr bwMode="gray">
          <a:xfrm>
            <a:off x="4635170" y="5478179"/>
            <a:ext cx="490909" cy="401653"/>
          </a:xfrm>
          <a:prstGeom prst="rect">
            <a:avLst/>
          </a:prstGeom>
        </p:spPr>
      </p:pic>
      <p:pic>
        <p:nvPicPr>
          <p:cNvPr id="67" name="图片 87" descr="汇聚交换机.png"/>
          <p:cNvPicPr>
            <a:picLocks noChangeAspect="1"/>
          </p:cNvPicPr>
          <p:nvPr/>
        </p:nvPicPr>
        <p:blipFill>
          <a:blip r:embed="rId5" cstate="print"/>
          <a:stretch>
            <a:fillRect/>
          </a:stretch>
        </p:blipFill>
        <p:spPr bwMode="gray">
          <a:xfrm>
            <a:off x="5461621" y="4321537"/>
            <a:ext cx="490909" cy="401653"/>
          </a:xfrm>
          <a:prstGeom prst="rect">
            <a:avLst/>
          </a:prstGeom>
        </p:spPr>
      </p:pic>
      <p:pic>
        <p:nvPicPr>
          <p:cNvPr id="68" name="图片 87" descr="汇聚交换机.png"/>
          <p:cNvPicPr>
            <a:picLocks noChangeAspect="1"/>
          </p:cNvPicPr>
          <p:nvPr/>
        </p:nvPicPr>
        <p:blipFill>
          <a:blip r:embed="rId5" cstate="print"/>
          <a:stretch>
            <a:fillRect/>
          </a:stretch>
        </p:blipFill>
        <p:spPr bwMode="gray">
          <a:xfrm>
            <a:off x="6965906" y="4321537"/>
            <a:ext cx="490909" cy="401653"/>
          </a:xfrm>
          <a:prstGeom prst="rect">
            <a:avLst/>
          </a:prstGeom>
        </p:spPr>
      </p:pic>
      <p:pic>
        <p:nvPicPr>
          <p:cNvPr id="69" name="图片 76" descr="接入交换机.png"/>
          <p:cNvPicPr>
            <a:picLocks noChangeAspect="1"/>
          </p:cNvPicPr>
          <p:nvPr/>
        </p:nvPicPr>
        <p:blipFill>
          <a:blip r:embed="rId6" cstate="print"/>
          <a:stretch>
            <a:fillRect/>
          </a:stretch>
        </p:blipFill>
        <p:spPr bwMode="gray">
          <a:xfrm>
            <a:off x="5461621" y="5478179"/>
            <a:ext cx="490909" cy="401653"/>
          </a:xfrm>
          <a:prstGeom prst="rect">
            <a:avLst/>
          </a:prstGeom>
        </p:spPr>
      </p:pic>
      <p:pic>
        <p:nvPicPr>
          <p:cNvPr id="70" name="图片 76" descr="接入交换机.png"/>
          <p:cNvPicPr>
            <a:picLocks noChangeAspect="1"/>
          </p:cNvPicPr>
          <p:nvPr/>
        </p:nvPicPr>
        <p:blipFill>
          <a:blip r:embed="rId6" cstate="print"/>
          <a:stretch>
            <a:fillRect/>
          </a:stretch>
        </p:blipFill>
        <p:spPr bwMode="gray">
          <a:xfrm>
            <a:off x="6965906" y="5478179"/>
            <a:ext cx="490909" cy="401653"/>
          </a:xfrm>
          <a:prstGeom prst="rect">
            <a:avLst/>
          </a:prstGeom>
        </p:spPr>
      </p:pic>
      <p:pic>
        <p:nvPicPr>
          <p:cNvPr id="71" name="图片 87" descr="汇聚交换机.png"/>
          <p:cNvPicPr>
            <a:picLocks noChangeAspect="1"/>
          </p:cNvPicPr>
          <p:nvPr/>
        </p:nvPicPr>
        <p:blipFill>
          <a:blip r:embed="rId5" cstate="print"/>
          <a:stretch>
            <a:fillRect/>
          </a:stretch>
        </p:blipFill>
        <p:spPr bwMode="gray">
          <a:xfrm>
            <a:off x="7772875" y="4321537"/>
            <a:ext cx="490909" cy="401653"/>
          </a:xfrm>
          <a:prstGeom prst="rect">
            <a:avLst/>
          </a:prstGeom>
        </p:spPr>
      </p:pic>
      <p:pic>
        <p:nvPicPr>
          <p:cNvPr id="72" name="图片 87" descr="汇聚交换机.png"/>
          <p:cNvPicPr>
            <a:picLocks noChangeAspect="1"/>
          </p:cNvPicPr>
          <p:nvPr/>
        </p:nvPicPr>
        <p:blipFill>
          <a:blip r:embed="rId5" cstate="print"/>
          <a:stretch>
            <a:fillRect/>
          </a:stretch>
        </p:blipFill>
        <p:spPr bwMode="gray">
          <a:xfrm>
            <a:off x="9275844" y="4321537"/>
            <a:ext cx="490909" cy="401653"/>
          </a:xfrm>
          <a:prstGeom prst="rect">
            <a:avLst/>
          </a:prstGeom>
        </p:spPr>
      </p:pic>
      <p:pic>
        <p:nvPicPr>
          <p:cNvPr id="73" name="图片 76" descr="接入交换机.png"/>
          <p:cNvPicPr>
            <a:picLocks noChangeAspect="1"/>
          </p:cNvPicPr>
          <p:nvPr/>
        </p:nvPicPr>
        <p:blipFill>
          <a:blip r:embed="rId6" cstate="print"/>
          <a:stretch>
            <a:fillRect/>
          </a:stretch>
        </p:blipFill>
        <p:spPr bwMode="gray">
          <a:xfrm>
            <a:off x="7772875" y="5478179"/>
            <a:ext cx="490909" cy="401653"/>
          </a:xfrm>
          <a:prstGeom prst="rect">
            <a:avLst/>
          </a:prstGeom>
        </p:spPr>
      </p:pic>
      <p:pic>
        <p:nvPicPr>
          <p:cNvPr id="74" name="图片 76" descr="接入交换机.png"/>
          <p:cNvPicPr>
            <a:picLocks noChangeAspect="1"/>
          </p:cNvPicPr>
          <p:nvPr/>
        </p:nvPicPr>
        <p:blipFill>
          <a:blip r:embed="rId6" cstate="print"/>
          <a:stretch>
            <a:fillRect/>
          </a:stretch>
        </p:blipFill>
        <p:spPr bwMode="gray">
          <a:xfrm>
            <a:off x="9275844" y="5478179"/>
            <a:ext cx="490909" cy="401653"/>
          </a:xfrm>
          <a:prstGeom prst="rect">
            <a:avLst/>
          </a:prstGeom>
        </p:spPr>
      </p:pic>
      <p:pic>
        <p:nvPicPr>
          <p:cNvPr id="75" name="图片 7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5754102" y="1458393"/>
            <a:ext cx="1273731" cy="731450"/>
          </a:xfrm>
          <a:prstGeom prst="rect">
            <a:avLst/>
          </a:prstGeom>
        </p:spPr>
      </p:pic>
      <p:sp>
        <p:nvSpPr>
          <p:cNvPr id="51" name="矩形 50"/>
          <p:cNvSpPr/>
          <p:nvPr/>
        </p:nvSpPr>
        <p:spPr bwMode="gray">
          <a:xfrm>
            <a:off x="5924332" y="1670524"/>
            <a:ext cx="933269" cy="323165"/>
          </a:xfrm>
          <a:prstGeom prst="rect">
            <a:avLst/>
          </a:prstGeom>
          <a:noFill/>
        </p:spPr>
        <p:txBody>
          <a:bodyPr wrap="square">
            <a:noAutofit/>
          </a:bodyPr>
          <a:lstStyle/>
          <a:p>
            <a:pPr algn="ctr" defTabSz="814388" fontAlgn="ctr">
              <a:spcBef>
                <a:spcPts val="0"/>
              </a:spcBef>
              <a:spcAft>
                <a:spcPts val="0"/>
              </a:spcAft>
              <a:buClr>
                <a:srgbClr val="4F81BD"/>
              </a:buClr>
              <a:buSzPct val="100000"/>
            </a:pPr>
            <a:r>
              <a:rPr lang="en-US" sz="15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500" b="1" kern="0" dirty="0">
              <a:solidFill>
                <a:schemeClr val="bg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Tree>
    <p:extLst>
      <p:ext uri="{BB962C8B-B14F-4D97-AF65-F5344CB8AC3E}">
        <p14:creationId xmlns:p14="http://schemas.microsoft.com/office/powerpoint/2010/main" val="325929904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pPr algn="l" fontAlgn="ctr"/>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Introduction to RSTP</a:t>
            </a:r>
          </a:p>
          <a:p>
            <a:pPr algn="l"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Improvements Made in RSTP</a:t>
            </a:r>
            <a:endParaRPr lang="en-US" altLang="zh-CN"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l" fontAlgn="ctr"/>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Working Mechanism of RSTP</a:t>
            </a:r>
            <a:endParaRPr lang="en-US" altLang="zh-CN"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algn="l" fontAlgn="ctr"/>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RSTP Configurations</a:t>
            </a:r>
            <a:endParaRPr lang="en-US" altLang="zh-CN"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algn="l"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31467927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a:xfrm>
            <a:off x="451877" y="1242453"/>
            <a:ext cx="11306175" cy="574165"/>
          </a:xfrm>
        </p:spPr>
        <p:txBody>
          <a:bodyPr/>
          <a:lstStyle/>
          <a:p>
            <a:pPr marL="0" indent="0">
              <a:buNone/>
            </a:pPr>
            <a:r>
              <a:rPr lang="en-US" sz="2000" dirty="0" smtClean="0">
                <a:sym typeface="Huawei Sans" panose="020C0503030203020204" pitchFamily="34" charset="0"/>
              </a:rPr>
              <a:t>RSTP defines additional port roles to simplify the learning and deployment of the protocol.</a:t>
            </a:r>
            <a:endParaRPr lang="en-US" altLang="zh-CN" sz="2000" dirty="0">
              <a:sym typeface="Huawei Sans" panose="020C0503030203020204" pitchFamily="34" charset="0"/>
            </a:endParaRPr>
          </a:p>
        </p:txBody>
      </p:sp>
      <p:sp>
        <p:nvSpPr>
          <p:cNvPr id="3" name="标题 2"/>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Improvement 1: Port Role</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 name="组合 1"/>
          <p:cNvGrpSpPr/>
          <p:nvPr/>
        </p:nvGrpSpPr>
        <p:grpSpPr bwMode="gray">
          <a:xfrm>
            <a:off x="4507784" y="2353263"/>
            <a:ext cx="1875793" cy="1131140"/>
            <a:chOff x="4912030" y="2344353"/>
            <a:chExt cx="1875793" cy="1131140"/>
          </a:xfrm>
        </p:grpSpPr>
        <p:sp>
          <p:nvSpPr>
            <p:cNvPr id="24" name="椭圆 23"/>
            <p:cNvSpPr>
              <a:spLocks noChangeAspect="1"/>
            </p:cNvSpPr>
            <p:nvPr/>
          </p:nvSpPr>
          <p:spPr bwMode="gray">
            <a:xfrm>
              <a:off x="4912030" y="2404991"/>
              <a:ext cx="180000" cy="18000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1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1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文本框 24"/>
            <p:cNvSpPr txBox="1"/>
            <p:nvPr/>
          </p:nvSpPr>
          <p:spPr bwMode="gray">
            <a:xfrm>
              <a:off x="5034942" y="2344353"/>
              <a:ext cx="1006323" cy="461665"/>
            </a:xfrm>
            <a:prstGeom prst="rect">
              <a:avLst/>
            </a:prstGeom>
            <a:noFill/>
          </p:spPr>
          <p:txBody>
            <a:bodyPr wrap="square" rtlCol="0">
              <a:noAutofit/>
            </a:bodyPr>
            <a:lstStyle/>
            <a:p>
              <a:pPr fontAlgn="ctr">
                <a:spcBef>
                  <a:spcPts val="0"/>
                </a:spcBef>
                <a:spcAft>
                  <a:spcPts val="0"/>
                </a:spcAft>
              </a:pPr>
              <a:r>
                <a:rPr lang="en-US" sz="11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Root port</a:t>
              </a:r>
              <a:endParaRPr lang="en-US" altLang="zh-CN" sz="11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椭圆 25"/>
            <p:cNvSpPr>
              <a:spLocks noChangeAspect="1"/>
            </p:cNvSpPr>
            <p:nvPr/>
          </p:nvSpPr>
          <p:spPr bwMode="gray">
            <a:xfrm>
              <a:off x="4912030" y="2717426"/>
              <a:ext cx="180000" cy="18000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1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1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bwMode="gray">
            <a:xfrm>
              <a:off x="5034942" y="2645008"/>
              <a:ext cx="1293776" cy="461665"/>
            </a:xfrm>
            <a:prstGeom prst="rect">
              <a:avLst/>
            </a:prstGeom>
            <a:noFill/>
          </p:spPr>
          <p:txBody>
            <a:bodyPr wrap="square" rtlCol="0">
              <a:noAutofit/>
            </a:bodyPr>
            <a:lstStyle/>
            <a:p>
              <a:pPr fontAlgn="ctr">
                <a:spcBef>
                  <a:spcPts val="0"/>
                </a:spcBef>
                <a:spcAft>
                  <a:spcPts val="0"/>
                </a:spcAft>
              </a:pPr>
              <a:r>
                <a:rPr lang="en-US" sz="11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Designated port</a:t>
              </a:r>
              <a:endParaRPr lang="en-US" altLang="zh-CN" sz="11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椭圆 27"/>
            <p:cNvSpPr>
              <a:spLocks noChangeAspect="1"/>
            </p:cNvSpPr>
            <p:nvPr/>
          </p:nvSpPr>
          <p:spPr bwMode="gray">
            <a:xfrm>
              <a:off x="4912030" y="3079961"/>
              <a:ext cx="180000" cy="18000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1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A</a:t>
              </a:r>
              <a:endParaRPr lang="en-US" altLang="zh-CN" sz="11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p:cNvSpPr txBox="1"/>
            <p:nvPr/>
          </p:nvSpPr>
          <p:spPr bwMode="gray">
            <a:xfrm>
              <a:off x="5034943" y="3013828"/>
              <a:ext cx="1752880" cy="461665"/>
            </a:xfrm>
            <a:prstGeom prst="rect">
              <a:avLst/>
            </a:prstGeom>
            <a:noFill/>
          </p:spPr>
          <p:txBody>
            <a:bodyPr wrap="square" rtlCol="0">
              <a:noAutofit/>
            </a:bodyPr>
            <a:lstStyle/>
            <a:p>
              <a:pPr fontAlgn="ctr">
                <a:spcBef>
                  <a:spcPts val="0"/>
                </a:spcBef>
                <a:spcAft>
                  <a:spcPts val="0"/>
                </a:spcAft>
              </a:pPr>
              <a:r>
                <a:rPr lang="en-US" sz="11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Alternate port</a:t>
              </a:r>
              <a:endParaRPr lang="en-US" sz="11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6" name="直接连接符 5"/>
          <p:cNvCxnSpPr>
            <a:stCxn id="15" idx="2"/>
          </p:cNvCxnSpPr>
          <p:nvPr/>
        </p:nvCxnSpPr>
        <p:spPr bwMode="gray">
          <a:xfrm>
            <a:off x="4687853" y="4561027"/>
            <a:ext cx="1" cy="4685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a:stCxn id="14" idx="2"/>
          </p:cNvCxnSpPr>
          <p:nvPr/>
        </p:nvCxnSpPr>
        <p:spPr bwMode="gray">
          <a:xfrm>
            <a:off x="1951549" y="4561027"/>
            <a:ext cx="0" cy="4685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 name="Group 165"/>
          <p:cNvGrpSpPr/>
          <p:nvPr/>
        </p:nvGrpSpPr>
        <p:grpSpPr bwMode="gray">
          <a:xfrm rot="10800000">
            <a:off x="1951548" y="3056268"/>
            <a:ext cx="2736306" cy="1062940"/>
            <a:chOff x="-1221190" y="1029588"/>
            <a:chExt cx="1550129" cy="613066"/>
          </a:xfrm>
        </p:grpSpPr>
        <p:cxnSp>
          <p:nvCxnSpPr>
            <p:cNvPr id="9" name="Straight Connector 166"/>
            <p:cNvCxnSpPr>
              <a:stCxn id="13" idx="3"/>
              <a:endCxn id="15" idx="0"/>
            </p:cNvCxnSpPr>
            <p:nvPr/>
          </p:nvCxnSpPr>
          <p:spPr bwMode="gray">
            <a:xfrm rot="10800000">
              <a:off x="-1221190" y="1029588"/>
              <a:ext cx="622108" cy="6130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167"/>
            <p:cNvCxnSpPr>
              <a:stCxn id="13" idx="1"/>
              <a:endCxn id="14" idx="0"/>
            </p:cNvCxnSpPr>
            <p:nvPr/>
          </p:nvCxnSpPr>
          <p:spPr bwMode="gray">
            <a:xfrm rot="10800000" flipH="1">
              <a:off x="-293169" y="1029588"/>
              <a:ext cx="622108" cy="61306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bwMode="gray">
          <a:xfrm flipH="1">
            <a:off x="1528487" y="5029540"/>
            <a:ext cx="36760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3" name="图片 76" descr="接入交换机.png"/>
          <p:cNvPicPr>
            <a:picLocks noChangeAspect="1"/>
          </p:cNvPicPr>
          <p:nvPr/>
        </p:nvPicPr>
        <p:blipFill>
          <a:blip r:embed="rId3" cstate="print"/>
          <a:stretch>
            <a:fillRect/>
          </a:stretch>
        </p:blipFill>
        <p:spPr bwMode="gray">
          <a:xfrm>
            <a:off x="3049701" y="2835361"/>
            <a:ext cx="540000" cy="441818"/>
          </a:xfrm>
          <a:prstGeom prst="rect">
            <a:avLst/>
          </a:prstGeom>
        </p:spPr>
      </p:pic>
      <p:pic>
        <p:nvPicPr>
          <p:cNvPr id="14" name="图片 76" descr="接入交换机.png"/>
          <p:cNvPicPr>
            <a:picLocks noChangeAspect="1"/>
          </p:cNvPicPr>
          <p:nvPr/>
        </p:nvPicPr>
        <p:blipFill>
          <a:blip r:embed="rId3" cstate="print"/>
          <a:stretch>
            <a:fillRect/>
          </a:stretch>
        </p:blipFill>
        <p:spPr bwMode="gray">
          <a:xfrm>
            <a:off x="1681549" y="4119209"/>
            <a:ext cx="540000" cy="441818"/>
          </a:xfrm>
          <a:prstGeom prst="rect">
            <a:avLst/>
          </a:prstGeom>
        </p:spPr>
      </p:pic>
      <p:pic>
        <p:nvPicPr>
          <p:cNvPr id="15" name="图片 76" descr="接入交换机.png"/>
          <p:cNvPicPr>
            <a:picLocks noChangeAspect="1"/>
          </p:cNvPicPr>
          <p:nvPr/>
        </p:nvPicPr>
        <p:blipFill>
          <a:blip r:embed="rId3" cstate="print"/>
          <a:stretch>
            <a:fillRect/>
          </a:stretch>
        </p:blipFill>
        <p:spPr bwMode="gray">
          <a:xfrm>
            <a:off x="4417853" y="4119209"/>
            <a:ext cx="540000" cy="441818"/>
          </a:xfrm>
          <a:prstGeom prst="rect">
            <a:avLst/>
          </a:prstGeom>
        </p:spPr>
      </p:pic>
      <p:sp>
        <p:nvSpPr>
          <p:cNvPr id="16" name="文本框 15"/>
          <p:cNvSpPr txBox="1"/>
          <p:nvPr/>
        </p:nvSpPr>
        <p:spPr bwMode="gray">
          <a:xfrm>
            <a:off x="2497026" y="2527584"/>
            <a:ext cx="1673856" cy="307777"/>
          </a:xfrm>
          <a:prstGeom prst="rect">
            <a:avLst/>
          </a:prstGeom>
          <a:noFill/>
        </p:spPr>
        <p:txBody>
          <a:bodyPr wrap="square" rtlCol="0">
            <a:no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SW1 (root bridge)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p:cNvSpPr txBox="1"/>
          <p:nvPr/>
        </p:nvSpPr>
        <p:spPr bwMode="gray">
          <a:xfrm>
            <a:off x="1123395" y="4182303"/>
            <a:ext cx="562975" cy="307777"/>
          </a:xfrm>
          <a:prstGeom prst="rect">
            <a:avLst/>
          </a:prstGeom>
          <a:noFill/>
        </p:spPr>
        <p:txBody>
          <a:bodyPr wrap="square" rtlCol="0">
            <a:no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SW2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文本框 17"/>
          <p:cNvSpPr txBox="1"/>
          <p:nvPr/>
        </p:nvSpPr>
        <p:spPr bwMode="gray">
          <a:xfrm>
            <a:off x="4954163" y="4186377"/>
            <a:ext cx="564578" cy="307777"/>
          </a:xfrm>
          <a:prstGeom prst="rect">
            <a:avLst/>
          </a:prstGeom>
          <a:noFill/>
        </p:spPr>
        <p:txBody>
          <a:bodyPr wrap="square" rtlCol="0">
            <a:no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SW3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椭圆 18"/>
          <p:cNvSpPr>
            <a:spLocks noChangeAspect="1"/>
          </p:cNvSpPr>
          <p:nvPr/>
        </p:nvSpPr>
        <p:spPr bwMode="gray">
          <a:xfrm>
            <a:off x="2933328" y="2986530"/>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椭圆 19"/>
          <p:cNvSpPr>
            <a:spLocks noChangeAspect="1"/>
          </p:cNvSpPr>
          <p:nvPr/>
        </p:nvSpPr>
        <p:spPr bwMode="gray">
          <a:xfrm>
            <a:off x="3489192" y="2986530"/>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椭圆 20"/>
          <p:cNvSpPr>
            <a:spLocks noChangeAspect="1"/>
          </p:cNvSpPr>
          <p:nvPr/>
        </p:nvSpPr>
        <p:spPr bwMode="gray">
          <a:xfrm>
            <a:off x="1855526" y="4010874"/>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椭圆 21"/>
          <p:cNvSpPr>
            <a:spLocks noChangeAspect="1"/>
          </p:cNvSpPr>
          <p:nvPr/>
        </p:nvSpPr>
        <p:spPr bwMode="gray">
          <a:xfrm>
            <a:off x="4554134" y="4010004"/>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椭圆 31"/>
          <p:cNvSpPr>
            <a:spLocks noChangeAspect="1"/>
          </p:cNvSpPr>
          <p:nvPr/>
        </p:nvSpPr>
        <p:spPr bwMode="invGray">
          <a:xfrm>
            <a:off x="4554134" y="4436881"/>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A</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椭圆 50"/>
          <p:cNvSpPr>
            <a:spLocks noChangeAspect="1"/>
          </p:cNvSpPr>
          <p:nvPr/>
        </p:nvSpPr>
        <p:spPr bwMode="gray">
          <a:xfrm>
            <a:off x="1856899" y="4436881"/>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3" name="组合 82"/>
          <p:cNvGrpSpPr/>
          <p:nvPr/>
        </p:nvGrpSpPr>
        <p:grpSpPr bwMode="gray">
          <a:xfrm>
            <a:off x="6740665" y="2525535"/>
            <a:ext cx="4395346" cy="2501956"/>
            <a:chOff x="6193651" y="2105850"/>
            <a:chExt cx="4395346" cy="2501956"/>
          </a:xfrm>
        </p:grpSpPr>
        <p:cxnSp>
          <p:nvCxnSpPr>
            <p:cNvPr id="63" name="直接连接符 62"/>
            <p:cNvCxnSpPr/>
            <p:nvPr/>
          </p:nvCxnSpPr>
          <p:spPr bwMode="gray">
            <a:xfrm>
              <a:off x="6841499" y="4139293"/>
              <a:ext cx="0" cy="4685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4" name="Group 165"/>
            <p:cNvGrpSpPr/>
            <p:nvPr/>
          </p:nvGrpSpPr>
          <p:grpSpPr bwMode="gray">
            <a:xfrm rot="10800000">
              <a:off x="7021804" y="2634534"/>
              <a:ext cx="2736306" cy="1062940"/>
              <a:chOff x="-1221190" y="1029588"/>
              <a:chExt cx="1550129" cy="613066"/>
            </a:xfrm>
          </p:grpSpPr>
          <p:cxnSp>
            <p:nvCxnSpPr>
              <p:cNvPr id="78" name="Straight Connector 166"/>
              <p:cNvCxnSpPr>
                <a:stCxn id="66" idx="3"/>
                <a:endCxn id="68" idx="0"/>
              </p:cNvCxnSpPr>
              <p:nvPr/>
            </p:nvCxnSpPr>
            <p:spPr bwMode="gray">
              <a:xfrm rot="10800000">
                <a:off x="-1221190" y="1029588"/>
                <a:ext cx="622108" cy="6130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167"/>
              <p:cNvCxnSpPr>
                <a:stCxn id="66" idx="1"/>
                <a:endCxn id="67" idx="0"/>
              </p:cNvCxnSpPr>
              <p:nvPr/>
            </p:nvCxnSpPr>
            <p:spPr bwMode="gray">
              <a:xfrm rot="10800000" flipH="1">
                <a:off x="-293169" y="1029588"/>
                <a:ext cx="622108" cy="61306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cxnSp>
          <p:nvCxnSpPr>
            <p:cNvPr id="65" name="直接连接符 64"/>
            <p:cNvCxnSpPr/>
            <p:nvPr/>
          </p:nvCxnSpPr>
          <p:spPr bwMode="gray">
            <a:xfrm flipH="1">
              <a:off x="6570167" y="4607806"/>
              <a:ext cx="90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6" name="图片 76" descr="接入交换机.png"/>
            <p:cNvPicPr>
              <a:picLocks noChangeAspect="1"/>
            </p:cNvPicPr>
            <p:nvPr/>
          </p:nvPicPr>
          <p:blipFill>
            <a:blip r:embed="rId3" cstate="print"/>
            <a:stretch>
              <a:fillRect/>
            </a:stretch>
          </p:blipFill>
          <p:spPr bwMode="gray">
            <a:xfrm>
              <a:off x="8119957" y="2413627"/>
              <a:ext cx="540000" cy="441818"/>
            </a:xfrm>
            <a:prstGeom prst="rect">
              <a:avLst/>
            </a:prstGeom>
          </p:spPr>
        </p:pic>
        <p:pic>
          <p:nvPicPr>
            <p:cNvPr id="67" name="图片 76" descr="接入交换机.png"/>
            <p:cNvPicPr>
              <a:picLocks noChangeAspect="1"/>
            </p:cNvPicPr>
            <p:nvPr/>
          </p:nvPicPr>
          <p:blipFill>
            <a:blip r:embed="rId3" cstate="print"/>
            <a:stretch>
              <a:fillRect/>
            </a:stretch>
          </p:blipFill>
          <p:spPr bwMode="gray">
            <a:xfrm>
              <a:off x="6751805" y="3697475"/>
              <a:ext cx="540000" cy="441818"/>
            </a:xfrm>
            <a:prstGeom prst="rect">
              <a:avLst/>
            </a:prstGeom>
          </p:spPr>
        </p:pic>
        <p:pic>
          <p:nvPicPr>
            <p:cNvPr id="68" name="图片 76" descr="接入交换机.png"/>
            <p:cNvPicPr>
              <a:picLocks noChangeAspect="1"/>
            </p:cNvPicPr>
            <p:nvPr/>
          </p:nvPicPr>
          <p:blipFill>
            <a:blip r:embed="rId3" cstate="print"/>
            <a:stretch>
              <a:fillRect/>
            </a:stretch>
          </p:blipFill>
          <p:spPr bwMode="gray">
            <a:xfrm>
              <a:off x="9488109" y="3697475"/>
              <a:ext cx="540000" cy="441818"/>
            </a:xfrm>
            <a:prstGeom prst="rect">
              <a:avLst/>
            </a:prstGeom>
          </p:spPr>
        </p:pic>
        <p:sp>
          <p:nvSpPr>
            <p:cNvPr id="69" name="文本框 68"/>
            <p:cNvSpPr txBox="1"/>
            <p:nvPr/>
          </p:nvSpPr>
          <p:spPr bwMode="gray">
            <a:xfrm>
              <a:off x="7567282" y="2105850"/>
              <a:ext cx="1673856" cy="307777"/>
            </a:xfrm>
            <a:prstGeom prst="rect">
              <a:avLst/>
            </a:prstGeom>
            <a:noFill/>
          </p:spPr>
          <p:txBody>
            <a:bodyPr wrap="square" rtlCol="0">
              <a:no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SW1 (root bridge)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文本框 69"/>
            <p:cNvSpPr txBox="1"/>
            <p:nvPr/>
          </p:nvSpPr>
          <p:spPr bwMode="gray">
            <a:xfrm>
              <a:off x="6193651" y="3760569"/>
              <a:ext cx="562975" cy="307777"/>
            </a:xfrm>
            <a:prstGeom prst="rect">
              <a:avLst/>
            </a:prstGeom>
            <a:noFill/>
          </p:spPr>
          <p:txBody>
            <a:bodyPr wrap="square" rtlCol="0">
              <a:no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SW2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文本框 70"/>
            <p:cNvSpPr txBox="1"/>
            <p:nvPr/>
          </p:nvSpPr>
          <p:spPr bwMode="gray">
            <a:xfrm>
              <a:off x="10024419" y="3764643"/>
              <a:ext cx="564578" cy="307777"/>
            </a:xfrm>
            <a:prstGeom prst="rect">
              <a:avLst/>
            </a:prstGeom>
            <a:noFill/>
          </p:spPr>
          <p:txBody>
            <a:bodyPr wrap="square" rtlCol="0">
              <a:no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SW3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椭圆 71"/>
            <p:cNvSpPr>
              <a:spLocks noChangeAspect="1"/>
            </p:cNvSpPr>
            <p:nvPr/>
          </p:nvSpPr>
          <p:spPr bwMode="gray">
            <a:xfrm>
              <a:off x="8003584" y="2564796"/>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椭圆 72"/>
            <p:cNvSpPr>
              <a:spLocks noChangeAspect="1"/>
            </p:cNvSpPr>
            <p:nvPr/>
          </p:nvSpPr>
          <p:spPr bwMode="gray">
            <a:xfrm>
              <a:off x="8559448" y="2564796"/>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椭圆 73"/>
            <p:cNvSpPr>
              <a:spLocks noChangeAspect="1"/>
            </p:cNvSpPr>
            <p:nvPr/>
          </p:nvSpPr>
          <p:spPr bwMode="gray">
            <a:xfrm>
              <a:off x="6925782" y="3589140"/>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椭圆 74"/>
            <p:cNvSpPr>
              <a:spLocks noChangeAspect="1"/>
            </p:cNvSpPr>
            <p:nvPr/>
          </p:nvSpPr>
          <p:spPr bwMode="gray">
            <a:xfrm>
              <a:off x="9624390" y="3588270"/>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椭圆 76"/>
            <p:cNvSpPr>
              <a:spLocks noChangeAspect="1"/>
            </p:cNvSpPr>
            <p:nvPr/>
          </p:nvSpPr>
          <p:spPr bwMode="gray">
            <a:xfrm>
              <a:off x="6746849" y="4015147"/>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0" name="直接连接符 79"/>
            <p:cNvCxnSpPr/>
            <p:nvPr/>
          </p:nvCxnSpPr>
          <p:spPr bwMode="gray">
            <a:xfrm>
              <a:off x="7149142" y="4139293"/>
              <a:ext cx="0" cy="4685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椭圆 81"/>
            <p:cNvSpPr>
              <a:spLocks noChangeAspect="1"/>
            </p:cNvSpPr>
            <p:nvPr/>
          </p:nvSpPr>
          <p:spPr bwMode="gray">
            <a:xfrm>
              <a:off x="7039444" y="4012746"/>
              <a:ext cx="232480" cy="232480"/>
            </a:xfrm>
            <a:prstGeom prst="ellipse">
              <a:avLst/>
            </a:prstGeom>
            <a:solidFill>
              <a:srgbClr val="FF99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B</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4" name="圆角矩形 75"/>
          <p:cNvSpPr/>
          <p:nvPr/>
        </p:nvSpPr>
        <p:spPr bwMode="gray">
          <a:xfrm>
            <a:off x="884478" y="1910315"/>
            <a:ext cx="5040415" cy="394020"/>
          </a:xfrm>
          <a:prstGeom prst="roundRect">
            <a:avLst>
              <a:gd name="adj" fmla="val 10604"/>
            </a:avLst>
          </a:prstGeom>
          <a:solidFill>
            <a:srgbClr val="00B0F0"/>
          </a:solidFill>
          <a:ln>
            <a:noFill/>
          </a:ln>
        </p:spPr>
        <p:txBody>
          <a:bodyPr wrap="square" rtlCol="0" anchor="ctr" anchorCtr="0">
            <a:noAutofit/>
          </a:bodyPr>
          <a:lstStyle/>
          <a:p>
            <a:pPr algn="ctr" fontAlgn="ctr"/>
            <a:r>
              <a:rPr lang="en-US" sz="16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Alternate port</a:t>
            </a: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圆角矩形 75"/>
          <p:cNvSpPr/>
          <p:nvPr/>
        </p:nvSpPr>
        <p:spPr bwMode="gray">
          <a:xfrm>
            <a:off x="884478" y="2341821"/>
            <a:ext cx="5040415" cy="404235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Aft>
                <a:spcPts val="600"/>
              </a:spcAft>
            </a:pPr>
            <a:endPar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圆角矩形 75"/>
          <p:cNvSpPr/>
          <p:nvPr/>
        </p:nvSpPr>
        <p:spPr bwMode="gray">
          <a:xfrm>
            <a:off x="884477" y="5156261"/>
            <a:ext cx="5040415" cy="1180127"/>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36000" rIns="180000" bIns="36000" rtlCol="0" anchor="ctr" anchorCtr="0">
            <a:noAutofit/>
          </a:bodyPr>
          <a:lstStyle/>
          <a:p>
            <a:pPr fontAlgn="ctr">
              <a:lnSpc>
                <a:spcPts val="2600"/>
              </a:lnSpc>
              <a:spcAft>
                <a:spcPts val="60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alternate port is blocked after learning a configuration BPDU sent by another bridge. It is a backup of the root port and provides an alternate path from the designated bridge to the root switch.</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圆角矩形 75"/>
          <p:cNvSpPr/>
          <p:nvPr/>
        </p:nvSpPr>
        <p:spPr bwMode="gray">
          <a:xfrm>
            <a:off x="6389281" y="1910315"/>
            <a:ext cx="5040415" cy="394020"/>
          </a:xfrm>
          <a:prstGeom prst="roundRect">
            <a:avLst>
              <a:gd name="adj" fmla="val 10604"/>
            </a:avLst>
          </a:prstGeom>
          <a:solidFill>
            <a:srgbClr val="00B0F0"/>
          </a:solidFill>
          <a:ln>
            <a:noFill/>
          </a:ln>
        </p:spPr>
        <p:txBody>
          <a:bodyPr wrap="square" rtlCol="0" anchor="ctr" anchorCtr="0">
            <a:noAutofit/>
          </a:bodyPr>
          <a:lstStyle/>
          <a:p>
            <a:pPr algn="ctr" fontAlgn="ctr"/>
            <a:r>
              <a:rPr lang="en-US" sz="16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Backup port</a:t>
            </a: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圆角矩形 75"/>
          <p:cNvSpPr/>
          <p:nvPr/>
        </p:nvSpPr>
        <p:spPr bwMode="gray">
          <a:xfrm>
            <a:off x="6389281" y="2341821"/>
            <a:ext cx="5040415" cy="404235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Aft>
                <a:spcPts val="600"/>
              </a:spcAft>
            </a:pPr>
            <a:endPar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圆角矩形 75"/>
          <p:cNvSpPr/>
          <p:nvPr/>
        </p:nvSpPr>
        <p:spPr bwMode="gray">
          <a:xfrm>
            <a:off x="6389280" y="5156261"/>
            <a:ext cx="5163812" cy="1180127"/>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36000" rIns="180000" bIns="36000" rtlCol="0" anchor="ctr" anchorCtr="0">
            <a:noAutofit/>
          </a:bodyPr>
          <a:lstStyle/>
          <a:p>
            <a:pPr fontAlgn="ctr">
              <a:lnSpc>
                <a:spcPts val="2600"/>
              </a:lnSpc>
              <a:spcAft>
                <a:spcPts val="60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backup port is blocked after learning a configuration BPDU sent by itself. It is a backup of the designated port and provides a backup path from the root switch to the corresponding network segment.</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 name="组合 4"/>
          <p:cNvGrpSpPr/>
          <p:nvPr/>
        </p:nvGrpSpPr>
        <p:grpSpPr bwMode="gray">
          <a:xfrm>
            <a:off x="10035880" y="2377567"/>
            <a:ext cx="1407651" cy="1105206"/>
            <a:chOff x="10470934" y="2378997"/>
            <a:chExt cx="1407651" cy="1105206"/>
          </a:xfrm>
        </p:grpSpPr>
        <p:sp>
          <p:nvSpPr>
            <p:cNvPr id="81" name="椭圆 80"/>
            <p:cNvSpPr>
              <a:spLocks noChangeAspect="1"/>
            </p:cNvSpPr>
            <p:nvPr/>
          </p:nvSpPr>
          <p:spPr bwMode="gray">
            <a:xfrm>
              <a:off x="10470934" y="2446141"/>
              <a:ext cx="180000" cy="18000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1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1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文本框 83"/>
            <p:cNvSpPr txBox="1"/>
            <p:nvPr/>
          </p:nvSpPr>
          <p:spPr bwMode="gray">
            <a:xfrm>
              <a:off x="10608594" y="2378997"/>
              <a:ext cx="947547" cy="461665"/>
            </a:xfrm>
            <a:prstGeom prst="rect">
              <a:avLst/>
            </a:prstGeom>
            <a:noFill/>
          </p:spPr>
          <p:txBody>
            <a:bodyPr wrap="square" rtlCol="0">
              <a:noAutofit/>
            </a:bodyPr>
            <a:lstStyle/>
            <a:p>
              <a:pPr fontAlgn="ctr">
                <a:spcBef>
                  <a:spcPts val="0"/>
                </a:spcBef>
                <a:spcAft>
                  <a:spcPts val="0"/>
                </a:spcAft>
              </a:pPr>
              <a:r>
                <a:rPr lang="en-US" sz="11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Root port</a:t>
              </a:r>
              <a:endParaRPr lang="en-US" altLang="zh-CN" sz="11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椭圆 84"/>
            <p:cNvSpPr>
              <a:spLocks noChangeAspect="1"/>
            </p:cNvSpPr>
            <p:nvPr/>
          </p:nvSpPr>
          <p:spPr bwMode="gray">
            <a:xfrm>
              <a:off x="10470934" y="2775370"/>
              <a:ext cx="180000" cy="18000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1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1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文本框 85"/>
            <p:cNvSpPr txBox="1"/>
            <p:nvPr/>
          </p:nvSpPr>
          <p:spPr bwMode="gray">
            <a:xfrm>
              <a:off x="10608595" y="2706781"/>
              <a:ext cx="1269990" cy="461665"/>
            </a:xfrm>
            <a:prstGeom prst="rect">
              <a:avLst/>
            </a:prstGeom>
            <a:noFill/>
          </p:spPr>
          <p:txBody>
            <a:bodyPr wrap="square" rtlCol="0">
              <a:noAutofit/>
            </a:bodyPr>
            <a:lstStyle/>
            <a:p>
              <a:pPr fontAlgn="ctr">
                <a:spcBef>
                  <a:spcPts val="0"/>
                </a:spcBef>
                <a:spcAft>
                  <a:spcPts val="0"/>
                </a:spcAft>
              </a:pPr>
              <a:r>
                <a:rPr lang="en-US" sz="11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Designated port</a:t>
              </a:r>
              <a:endParaRPr lang="en-US" altLang="zh-CN" sz="11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椭圆 86"/>
            <p:cNvSpPr>
              <a:spLocks noChangeAspect="1"/>
            </p:cNvSpPr>
            <p:nvPr/>
          </p:nvSpPr>
          <p:spPr bwMode="gray">
            <a:xfrm>
              <a:off x="10470934" y="3068754"/>
              <a:ext cx="180000" cy="180000"/>
            </a:xfrm>
            <a:prstGeom prst="ellipse">
              <a:avLst/>
            </a:prstGeom>
            <a:solidFill>
              <a:srgbClr val="FF99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1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B</a:t>
              </a:r>
              <a:endParaRPr lang="en-US" altLang="zh-CN" sz="11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文本框 87"/>
            <p:cNvSpPr txBox="1"/>
            <p:nvPr/>
          </p:nvSpPr>
          <p:spPr bwMode="gray">
            <a:xfrm>
              <a:off x="10608595" y="3022538"/>
              <a:ext cx="1124572" cy="461665"/>
            </a:xfrm>
            <a:prstGeom prst="rect">
              <a:avLst/>
            </a:prstGeom>
            <a:noFill/>
          </p:spPr>
          <p:txBody>
            <a:bodyPr wrap="square" rtlCol="0">
              <a:noAutofit/>
            </a:bodyPr>
            <a:lstStyle>
              <a:defPPr>
                <a:defRPr lang="en-US"/>
              </a:defPPr>
              <a:lvl1pPr fontAlgn="auto">
                <a:spcBef>
                  <a:spcPts val="0"/>
                </a:spcBef>
                <a:spcAft>
                  <a:spcPts val="0"/>
                </a:spcAft>
                <a:defRPr sz="1200" b="1">
                  <a:solidFill>
                    <a:srgbClr val="FF9900"/>
                  </a:solidFill>
                </a:defRPr>
              </a:lvl1pPr>
            </a:lstStyle>
            <a:p>
              <a:pP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Backup port</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20950746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a:xfrm>
            <a:off x="1031295" y="4957156"/>
            <a:ext cx="11160705" cy="831600"/>
          </a:xfrm>
        </p:spPr>
        <p:txBody>
          <a:bodyPr/>
          <a:lstStyle/>
          <a:p>
            <a:r>
              <a:rPr lang="en-US" dirty="0" smtClean="0">
                <a:sym typeface="Huawei Sans" panose="020C0503030203020204" pitchFamily="34" charset="0"/>
              </a:rPr>
              <a:t>RSTP Implementation and Configuration</a:t>
            </a:r>
            <a:endParaRPr lang="en-US" altLang="zh-CN" dirty="0">
              <a:sym typeface="Huawei Sans" panose="020C0503030203020204" pitchFamily="34" charset="0"/>
            </a:endParaRPr>
          </a:p>
        </p:txBody>
      </p:sp>
      <p:sp>
        <p:nvSpPr>
          <p:cNvPr id="29" name="文本占位符 28"/>
          <p:cNvSpPr>
            <a:spLocks noGrp="1"/>
          </p:cNvSpPr>
          <p:nvPr>
            <p:ph type="body" sz="quarter" idx="10"/>
          </p:nvPr>
        </p:nvSpPr>
        <p:spPr/>
        <p:txBody>
          <a:bodyPr/>
          <a:lstStyle/>
          <a:p>
            <a:endParaRPr lang="zh-CN" altLang="en-US">
              <a:sym typeface="Huawei Sans" panose="020C0503030203020204" pitchFamily="34" charset="0"/>
            </a:endParaRPr>
          </a:p>
        </p:txBody>
      </p:sp>
    </p:spTree>
    <p:extLst>
      <p:ext uri="{BB962C8B-B14F-4D97-AF65-F5344CB8AC3E}">
        <p14:creationId xmlns:p14="http://schemas.microsoft.com/office/powerpoint/2010/main" val="13521431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7" y="1242453"/>
            <a:ext cx="11306175" cy="2488853"/>
          </a:xfrm>
        </p:spPr>
        <p:txBody>
          <a:bodyPr/>
          <a:lstStyle/>
          <a:p>
            <a:pPr marL="0" indent="0">
              <a:buNone/>
            </a:pPr>
            <a:r>
              <a:rPr lang="en-US" sz="2000" dirty="0" smtClean="0">
                <a:sym typeface="Huawei Sans" panose="020C0503030203020204" pitchFamily="34" charset="0"/>
              </a:rPr>
              <a:t>RSTP defines three states, depending on whether a port forwards user traffic and learns MAC addresses.</a:t>
            </a:r>
            <a:endParaRPr lang="en-US" altLang="zh-CN" sz="2000" dirty="0" smtClean="0">
              <a:sym typeface="Huawei Sans" panose="020C0503030203020204" pitchFamily="34" charset="0"/>
            </a:endParaRPr>
          </a:p>
          <a:p>
            <a:pPr lvl="1"/>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Discarding: The port does not forward user traffic or learn MAC addresses.</a:t>
            </a:r>
            <a:endParaRPr lang="en-US" altLang="zh-CN" sz="18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Learning: The port does not forward user traffic but learns MAC addresses.</a:t>
            </a:r>
            <a:endParaRPr lang="en-US" altLang="zh-CN" sz="18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Forwarding: The port forwards user traffic and learns MAC addresses.</a:t>
            </a:r>
            <a:endParaRPr lang="en-US" altLang="zh-CN"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标题 2"/>
          <p:cNvSpPr>
            <a:spLocks noGrp="1"/>
          </p:cNvSpPr>
          <p:nvPr>
            <p:ph type="title"/>
          </p:nvPr>
        </p:nvSpPr>
        <p:spPr/>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Improvement 2: Port States</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53" name="表格 52"/>
          <p:cNvGraphicFramePr>
            <a:graphicFrameLocks noGrp="1"/>
          </p:cNvGraphicFramePr>
          <p:nvPr>
            <p:extLst>
              <p:ext uri="{D42A27DB-BD31-4B8C-83A1-F6EECF244321}">
                <p14:modId xmlns:p14="http://schemas.microsoft.com/office/powerpoint/2010/main" val="2975707546"/>
              </p:ext>
            </p:extLst>
          </p:nvPr>
        </p:nvGraphicFramePr>
        <p:xfrm>
          <a:off x="1182914" y="3731306"/>
          <a:ext cx="10058400" cy="2111040"/>
        </p:xfrm>
        <a:graphic>
          <a:graphicData uri="http://schemas.openxmlformats.org/drawingml/2006/table">
            <a:tbl>
              <a:tblPr/>
              <a:tblGrid>
                <a:gridCol w="2623930"/>
                <a:gridCol w="3229454"/>
                <a:gridCol w="4205016"/>
              </a:tblGrid>
              <a:tr h="290880">
                <a:tc>
                  <a:txBody>
                    <a:bodyPr/>
                    <a:lstStyle/>
                    <a:p>
                      <a:pPr algn="ctr" fontAlgn="ctr"/>
                      <a:r>
                        <a:rPr lang="en-US" sz="16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STP Port State</a:t>
                      </a:r>
                      <a:endParaRPr lang="en-US" altLang="zh-CN" sz="16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54000" marR="54000" marT="54000" marB="5400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fontAlgn="ctr"/>
                      <a:r>
                        <a:rPr lang="en-US" sz="16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RSTP Port State</a:t>
                      </a:r>
                      <a:endParaRPr lang="en-US" altLang="zh-CN" sz="16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54000" marR="54000" marT="54000" marB="5400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fontAlgn="ctr"/>
                      <a:r>
                        <a:rPr lang="en-US" sz="16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Port Role</a:t>
                      </a:r>
                      <a:endPar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54000" marR="54000" marT="54000" marB="5400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r>
              <a:tr h="290880">
                <a:tc>
                  <a:txBody>
                    <a:body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Forwarding</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54000" marR="54000" marT="54000" marB="5400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Forwarding</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54000" marR="54000" marT="54000" marB="5400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Root port or designated port</a:t>
                      </a:r>
                      <a:endParaRPr lang="en-US" altLang="zh-CN" sz="16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54000" marR="54000" marT="54000" marB="5400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290880">
                <a:tc>
                  <a:txBody>
                    <a:body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Learning</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54000" marR="54000" marT="54000" marB="5400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Learning</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54000" marR="54000" marT="54000" marB="5400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Root port or designated port</a:t>
                      </a:r>
                      <a:endParaRPr lang="en-US" altLang="zh-CN" sz="16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54000" marR="54000" marT="54000" marB="5400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290880">
                <a:tc>
                  <a:txBody>
                    <a:body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Listening</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54000" marR="54000" marT="54000" marB="5400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Discarding</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54000" marR="54000" marT="54000" marB="5400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Root port or designated port</a:t>
                      </a:r>
                      <a:endParaRPr lang="en-US" altLang="zh-CN" sz="16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54000" marR="54000" marT="54000" marB="5400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290880">
                <a:tc>
                  <a:txBody>
                    <a:body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Blocking</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54000" marR="54000" marT="54000" marB="5400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Discarding</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54000" marR="54000" marT="54000" marB="5400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Alternate port or backup port</a:t>
                      </a:r>
                      <a:endParaRPr lang="en-US" altLang="zh-CN" sz="16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54000" marR="54000" marT="54000" marB="5400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290880">
                <a:tc>
                  <a:txBody>
                    <a:body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Disabled</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54000" marR="54000" marT="54000" marB="5400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Discarding</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54000" marR="54000" marT="54000" marB="5400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Disabled port</a:t>
                      </a:r>
                      <a:endParaRPr lang="en-US" altLang="zh-CN" sz="16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54000" marR="54000" marT="54000" marB="5400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413420280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451877" y="1242453"/>
            <a:ext cx="11306175" cy="2687003"/>
          </a:xfrm>
        </p:spPr>
        <p:txBody>
          <a:bodyPr/>
          <a:lstStyle/>
          <a:p>
            <a:r>
              <a:rPr lang="en-US" sz="1600" dirty="0" smtClean="0">
                <a:sym typeface="Huawei Sans" panose="020C0503030203020204" pitchFamily="34" charset="0"/>
              </a:rPr>
              <a:t>RSTP configuration BPDUs use the Flag field in STP BPDUs to determine the port role.</a:t>
            </a:r>
            <a:endParaRPr lang="en-US" altLang="zh-CN" sz="1600" dirty="0" smtClean="0">
              <a:sym typeface="Huawei Sans" panose="020C0503030203020204" pitchFamily="34" charset="0"/>
            </a:endParaRPr>
          </a:p>
          <a:p>
            <a:r>
              <a:rPr lang="en-US" sz="1600" dirty="0" smtClean="0">
                <a:sym typeface="Huawei Sans" panose="020C0503030203020204" pitchFamily="34" charset="0"/>
              </a:rPr>
              <a:t>RSTP has the following changes except that the format of RSTP is the same as that of STP:</a:t>
            </a:r>
          </a:p>
          <a:p>
            <a:pPr lvl="1"/>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The value of the Type field is changed from 0 to 2. Devices running STP will discard configuration BPDUs sent from devices running RSTP.</a:t>
            </a:r>
          </a:p>
          <a:p>
            <a:pPr lvl="1"/>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The Flags field uses the six bits reserved in STP. This configuration BPDU is called a Rapid Spanning Tree Bridge Protocol Data Unit (RST BPDU).</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r>
              <a:rPr lang="en-US" sz="1600" dirty="0" smtClean="0">
                <a:sym typeface="Huawei Sans" panose="020C0503030203020204" pitchFamily="34" charset="0"/>
              </a:rPr>
              <a:t>RST BPDU format:</a:t>
            </a:r>
            <a:endParaRPr lang="en-US" altLang="zh-CN" sz="1600" dirty="0">
              <a:sym typeface="Huawei Sans" panose="020C0503030203020204" pitchFamily="34" charset="0"/>
            </a:endParaRPr>
          </a:p>
        </p:txBody>
      </p:sp>
      <p:sp>
        <p:nvSpPr>
          <p:cNvPr id="2" name="标题 1"/>
          <p:cNvSpPr>
            <a:spLocks noGrp="1"/>
          </p:cNvSpPr>
          <p:nvPr>
            <p:ph type="title"/>
          </p:nvPr>
        </p:nvSpPr>
        <p:spPr bwMode="gray"/>
        <p:txBody>
          <a:bodyP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Improvement 3: Configuration BPDU </a:t>
            </a:r>
            <a:br>
              <a:rPr lang="en-US" dirty="0" smtClean="0">
                <a:latin typeface="Huawei Sans" panose="020C0503030203020204" pitchFamily="34" charset="0"/>
                <a:ea typeface="方正兰亭黑简体" panose="02000000000000000000" pitchFamily="2" charset="-122"/>
                <a:sym typeface="Huawei Sans" panose="020C0503030203020204" pitchFamily="34" charset="0"/>
              </a:rPr>
            </a:b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RST BPDU</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2368063982"/>
              </p:ext>
            </p:extLst>
          </p:nvPr>
        </p:nvGraphicFramePr>
        <p:xfrm>
          <a:off x="1234241" y="3940701"/>
          <a:ext cx="9615729" cy="579084"/>
        </p:xfrm>
        <a:graphic>
          <a:graphicData uri="http://schemas.openxmlformats.org/drawingml/2006/table">
            <a:tbl>
              <a:tblPr firstRow="1" bandRow="1">
                <a:tableStyleId>{2D5ABB26-0587-4C30-8999-92F81FD0307C}</a:tableStyleId>
              </a:tblPr>
              <a:tblGrid>
                <a:gridCol w="677333"/>
                <a:gridCol w="677333"/>
                <a:gridCol w="827677"/>
                <a:gridCol w="719719"/>
                <a:gridCol w="827677"/>
                <a:gridCol w="676536"/>
                <a:gridCol w="827677"/>
                <a:gridCol w="676536"/>
                <a:gridCol w="1043592"/>
                <a:gridCol w="827677"/>
                <a:gridCol w="827677"/>
                <a:gridCol w="1006295"/>
              </a:tblGrid>
              <a:tr h="578894">
                <a:tc>
                  <a:txBody>
                    <a:body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PID</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04" marR="91404" marT="45702" marB="45702"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PVI</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04" marR="91404" marT="45702" marB="45702"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BPDU</a:t>
                      </a:r>
                    </a:p>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Type</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04" marR="91404" marT="45702" marB="45702"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Flag</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04" marR="91404" marT="45702" marB="45702"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Root</a:t>
                      </a:r>
                    </a:p>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ID</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04" marR="91404" marT="45702" marB="45702"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RPC</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04" marR="91404" marT="45702" marB="45702"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Bridge</a:t>
                      </a:r>
                    </a:p>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ID</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04" marR="91404" marT="45702" marB="45702"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Port</a:t>
                      </a:r>
                    </a:p>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ID</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04" marR="91404" marT="45702" marB="45702"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Message</a:t>
                      </a:r>
                    </a:p>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Age</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04" marR="91404" marT="45702" marB="45702"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Max</a:t>
                      </a:r>
                    </a:p>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Age</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04" marR="91404" marT="45702" marB="45702"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Hello</a:t>
                      </a:r>
                    </a:p>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Time</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04" marR="91404" marT="45702" marB="45702"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Forward</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Delay</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04" marR="91404" marT="45702" marB="45702"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bl>
          </a:graphicData>
        </a:graphic>
      </p:graphicFrame>
      <p:grpSp>
        <p:nvGrpSpPr>
          <p:cNvPr id="5" name="组合 4"/>
          <p:cNvGrpSpPr/>
          <p:nvPr/>
        </p:nvGrpSpPr>
        <p:grpSpPr bwMode="gray">
          <a:xfrm flipH="1">
            <a:off x="2963701" y="3414853"/>
            <a:ext cx="654241" cy="602969"/>
            <a:chOff x="10172529" y="3752184"/>
            <a:chExt cx="654497" cy="603205"/>
          </a:xfrm>
        </p:grpSpPr>
        <p:sp>
          <p:nvSpPr>
            <p:cNvPr id="6" name="speech-bubble_99672"/>
            <p:cNvSpPr>
              <a:spLocks noChangeAspect="1"/>
            </p:cNvSpPr>
            <p:nvPr/>
          </p:nvSpPr>
          <p:spPr bwMode="gray">
            <a:xfrm flipH="1">
              <a:off x="10172529" y="3842992"/>
              <a:ext cx="654497" cy="512397"/>
            </a:xfrm>
            <a:custGeom>
              <a:avLst/>
              <a:gdLst>
                <a:gd name="T0" fmla="*/ 1654 w 4914"/>
                <a:gd name="T1" fmla="*/ 3986 h 3986"/>
                <a:gd name="T2" fmla="*/ 1546 w 4914"/>
                <a:gd name="T3" fmla="*/ 3983 h 3986"/>
                <a:gd name="T4" fmla="*/ 1455 w 4914"/>
                <a:gd name="T5" fmla="*/ 3900 h 3986"/>
                <a:gd name="T6" fmla="*/ 1515 w 4914"/>
                <a:gd name="T7" fmla="*/ 3791 h 3986"/>
                <a:gd name="T8" fmla="*/ 1932 w 4914"/>
                <a:gd name="T9" fmla="*/ 3311 h 3986"/>
                <a:gd name="T10" fmla="*/ 0 w 4914"/>
                <a:gd name="T11" fmla="*/ 1675 h 3986"/>
                <a:gd name="T12" fmla="*/ 735 w 4914"/>
                <a:gd name="T13" fmla="*/ 478 h 3986"/>
                <a:gd name="T14" fmla="*/ 2457 w 4914"/>
                <a:gd name="T15" fmla="*/ 0 h 3986"/>
                <a:gd name="T16" fmla="*/ 4179 w 4914"/>
                <a:gd name="T17" fmla="*/ 478 h 3986"/>
                <a:gd name="T18" fmla="*/ 4914 w 4914"/>
                <a:gd name="T19" fmla="*/ 1675 h 3986"/>
                <a:gd name="T20" fmla="*/ 4165 w 4914"/>
                <a:gd name="T21" fmla="*/ 2881 h 3986"/>
                <a:gd name="T22" fmla="*/ 4027 w 4914"/>
                <a:gd name="T23" fmla="*/ 2852 h 3986"/>
                <a:gd name="T24" fmla="*/ 4055 w 4914"/>
                <a:gd name="T25" fmla="*/ 2714 h 3986"/>
                <a:gd name="T26" fmla="*/ 4714 w 4914"/>
                <a:gd name="T27" fmla="*/ 1675 h 3986"/>
                <a:gd name="T28" fmla="*/ 2457 w 4914"/>
                <a:gd name="T29" fmla="*/ 200 h 3986"/>
                <a:gd name="T30" fmla="*/ 200 w 4914"/>
                <a:gd name="T31" fmla="*/ 1675 h 3986"/>
                <a:gd name="T32" fmla="*/ 720 w 4914"/>
                <a:gd name="T33" fmla="*/ 2614 h 3986"/>
                <a:gd name="T34" fmla="*/ 2057 w 4914"/>
                <a:gd name="T35" fmla="*/ 3126 h 3986"/>
                <a:gd name="T36" fmla="*/ 2145 w 4914"/>
                <a:gd name="T37" fmla="*/ 3234 h 3986"/>
                <a:gd name="T38" fmla="*/ 1903 w 4914"/>
                <a:gd name="T39" fmla="*/ 3773 h 3986"/>
                <a:gd name="T40" fmla="*/ 3047 w 4914"/>
                <a:gd name="T41" fmla="*/ 3140 h 3986"/>
                <a:gd name="T42" fmla="*/ 3180 w 4914"/>
                <a:gd name="T43" fmla="*/ 3093 h 3986"/>
                <a:gd name="T44" fmla="*/ 3227 w 4914"/>
                <a:gd name="T45" fmla="*/ 3226 h 3986"/>
                <a:gd name="T46" fmla="*/ 2225 w 4914"/>
                <a:gd name="T47" fmla="*/ 3925 h 3986"/>
                <a:gd name="T48" fmla="*/ 1654 w 4914"/>
                <a:gd name="T49" fmla="*/ 3986 h 3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14" h="3986">
                  <a:moveTo>
                    <a:pt x="1654" y="3986"/>
                  </a:moveTo>
                  <a:cubicBezTo>
                    <a:pt x="1590" y="3986"/>
                    <a:pt x="1551" y="3984"/>
                    <a:pt x="1546" y="3983"/>
                  </a:cubicBezTo>
                  <a:cubicBezTo>
                    <a:pt x="1500" y="3980"/>
                    <a:pt x="1462" y="3945"/>
                    <a:pt x="1455" y="3900"/>
                  </a:cubicBezTo>
                  <a:cubicBezTo>
                    <a:pt x="1447" y="3854"/>
                    <a:pt x="1472" y="3809"/>
                    <a:pt x="1515" y="3791"/>
                  </a:cubicBezTo>
                  <a:cubicBezTo>
                    <a:pt x="1790" y="3678"/>
                    <a:pt x="1896" y="3482"/>
                    <a:pt x="1932" y="3311"/>
                  </a:cubicBezTo>
                  <a:cubicBezTo>
                    <a:pt x="806" y="3146"/>
                    <a:pt x="0" y="2468"/>
                    <a:pt x="0" y="1675"/>
                  </a:cubicBezTo>
                  <a:cubicBezTo>
                    <a:pt x="0" y="1220"/>
                    <a:pt x="261" y="795"/>
                    <a:pt x="735" y="478"/>
                  </a:cubicBezTo>
                  <a:cubicBezTo>
                    <a:pt x="1196" y="170"/>
                    <a:pt x="1808" y="0"/>
                    <a:pt x="2457" y="0"/>
                  </a:cubicBezTo>
                  <a:cubicBezTo>
                    <a:pt x="3106" y="0"/>
                    <a:pt x="3718" y="170"/>
                    <a:pt x="4179" y="478"/>
                  </a:cubicBezTo>
                  <a:cubicBezTo>
                    <a:pt x="4653" y="795"/>
                    <a:pt x="4914" y="1220"/>
                    <a:pt x="4914" y="1675"/>
                  </a:cubicBezTo>
                  <a:cubicBezTo>
                    <a:pt x="4914" y="2135"/>
                    <a:pt x="4648" y="2563"/>
                    <a:pt x="4165" y="2881"/>
                  </a:cubicBezTo>
                  <a:cubicBezTo>
                    <a:pt x="4119" y="2911"/>
                    <a:pt x="4057" y="2898"/>
                    <a:pt x="4027" y="2852"/>
                  </a:cubicBezTo>
                  <a:cubicBezTo>
                    <a:pt x="3996" y="2806"/>
                    <a:pt x="4009" y="2744"/>
                    <a:pt x="4055" y="2714"/>
                  </a:cubicBezTo>
                  <a:cubicBezTo>
                    <a:pt x="4480" y="2434"/>
                    <a:pt x="4714" y="2065"/>
                    <a:pt x="4714" y="1675"/>
                  </a:cubicBezTo>
                  <a:cubicBezTo>
                    <a:pt x="4714" y="862"/>
                    <a:pt x="3702" y="200"/>
                    <a:pt x="2457" y="200"/>
                  </a:cubicBezTo>
                  <a:cubicBezTo>
                    <a:pt x="1213" y="200"/>
                    <a:pt x="200" y="862"/>
                    <a:pt x="200" y="1675"/>
                  </a:cubicBezTo>
                  <a:cubicBezTo>
                    <a:pt x="200" y="2016"/>
                    <a:pt x="385" y="2349"/>
                    <a:pt x="720" y="2614"/>
                  </a:cubicBezTo>
                  <a:cubicBezTo>
                    <a:pt x="1061" y="2883"/>
                    <a:pt x="1536" y="3065"/>
                    <a:pt x="2057" y="3126"/>
                  </a:cubicBezTo>
                  <a:cubicBezTo>
                    <a:pt x="2110" y="3132"/>
                    <a:pt x="2149" y="3180"/>
                    <a:pt x="2145" y="3234"/>
                  </a:cubicBezTo>
                  <a:cubicBezTo>
                    <a:pt x="2133" y="3373"/>
                    <a:pt x="2084" y="3592"/>
                    <a:pt x="1903" y="3773"/>
                  </a:cubicBezTo>
                  <a:cubicBezTo>
                    <a:pt x="2269" y="3736"/>
                    <a:pt x="2824" y="3602"/>
                    <a:pt x="3047" y="3140"/>
                  </a:cubicBezTo>
                  <a:cubicBezTo>
                    <a:pt x="3071" y="3090"/>
                    <a:pt x="3130" y="3069"/>
                    <a:pt x="3180" y="3093"/>
                  </a:cubicBezTo>
                  <a:cubicBezTo>
                    <a:pt x="3230" y="3117"/>
                    <a:pt x="3251" y="3177"/>
                    <a:pt x="3227" y="3226"/>
                  </a:cubicBezTo>
                  <a:cubicBezTo>
                    <a:pt x="3059" y="3575"/>
                    <a:pt x="2713" y="3817"/>
                    <a:pt x="2225" y="3925"/>
                  </a:cubicBezTo>
                  <a:cubicBezTo>
                    <a:pt x="1990" y="3977"/>
                    <a:pt x="1777" y="3986"/>
                    <a:pt x="1654" y="3986"/>
                  </a:cubicBezTo>
                  <a:close/>
                </a:path>
              </a:pathLst>
            </a:custGeom>
            <a:solidFill>
              <a:srgbClr val="EC7061"/>
            </a:solidFill>
            <a:ln>
              <a:solidFill>
                <a:srgbClr val="EC7061"/>
              </a:solidFill>
            </a:ln>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6"/>
            <p:cNvSpPr txBox="1"/>
            <p:nvPr/>
          </p:nvSpPr>
          <p:spPr bwMode="gray">
            <a:xfrm>
              <a:off x="10212568" y="3752184"/>
              <a:ext cx="574421" cy="528556"/>
            </a:xfrm>
            <a:prstGeom prst="rect">
              <a:avLst/>
            </a:prstGeom>
            <a:noFill/>
          </p:spPr>
          <p:txBody>
            <a:bodyPr wrap="square" rtlCol="0">
              <a:noAutofit/>
            </a:bodyPr>
            <a:lstStyle/>
            <a:p>
              <a:pPr defTabSz="914112" fontAlgn="ctr">
                <a:lnSpc>
                  <a:spcPts val="3439"/>
                </a:lnSpc>
                <a:spcBef>
                  <a:spcPts val="0"/>
                </a:spcBef>
                <a:spcAft>
                  <a:spcPts val="0"/>
                </a:spcAft>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0x02</a:t>
              </a:r>
              <a:endParaRPr lang="en-US" altLang="zh-CN" sz="1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aphicFrame>
        <p:nvGraphicFramePr>
          <p:cNvPr id="8" name="表格 7"/>
          <p:cNvGraphicFramePr>
            <a:graphicFrameLocks noGrp="1"/>
          </p:cNvGraphicFramePr>
          <p:nvPr>
            <p:extLst>
              <p:ext uri="{D42A27DB-BD31-4B8C-83A1-F6EECF244321}">
                <p14:modId xmlns:p14="http://schemas.microsoft.com/office/powerpoint/2010/main" val="2770442208"/>
              </p:ext>
            </p:extLst>
          </p:nvPr>
        </p:nvGraphicFramePr>
        <p:xfrm>
          <a:off x="1669041" y="4685702"/>
          <a:ext cx="6660000" cy="609600"/>
        </p:xfrm>
        <a:graphic>
          <a:graphicData uri="http://schemas.openxmlformats.org/drawingml/2006/table">
            <a:tbl>
              <a:tblPr firstRow="1" bandRow="1"/>
              <a:tblGrid>
                <a:gridCol w="612000"/>
                <a:gridCol w="1152000"/>
                <a:gridCol w="1188000"/>
                <a:gridCol w="936000"/>
                <a:gridCol w="612000"/>
                <a:gridCol w="612000"/>
                <a:gridCol w="936000"/>
                <a:gridCol w="612000"/>
              </a:tblGrid>
              <a:tr h="0">
                <a:tc>
                  <a:txBody>
                    <a:bodyPr/>
                    <a:lstStyle>
                      <a:lvl1pPr marL="0" algn="l" defTabSz="914400" rtl="0" eaLnBrk="1" latinLnBrk="0" hangingPunct="1">
                        <a:defRPr sz="1800" kern="1200">
                          <a:solidFill>
                            <a:schemeClr val="tx1"/>
                          </a:solidFill>
                          <a:latin typeface="Arial" panose="020F0502020204030204"/>
                        </a:defRPr>
                      </a:lvl1pPr>
                      <a:lvl2pPr marL="457200" algn="l" defTabSz="914400" rtl="0" eaLnBrk="1" latinLnBrk="0" hangingPunct="1">
                        <a:defRPr sz="1800" kern="1200">
                          <a:solidFill>
                            <a:schemeClr val="tx1"/>
                          </a:solidFill>
                          <a:latin typeface="Arial" panose="020F0502020204030204"/>
                        </a:defRPr>
                      </a:lvl2pPr>
                      <a:lvl3pPr marL="914400" algn="l" defTabSz="914400" rtl="0" eaLnBrk="1" latinLnBrk="0" hangingPunct="1">
                        <a:defRPr sz="1800" kern="1200">
                          <a:solidFill>
                            <a:schemeClr val="tx1"/>
                          </a:solidFill>
                          <a:latin typeface="Arial" panose="020F0502020204030204"/>
                        </a:defRPr>
                      </a:lvl3pPr>
                      <a:lvl4pPr marL="1371600" algn="l" defTabSz="914400" rtl="0" eaLnBrk="1" latinLnBrk="0" hangingPunct="1">
                        <a:defRPr sz="1800" kern="1200">
                          <a:solidFill>
                            <a:schemeClr val="tx1"/>
                          </a:solidFill>
                          <a:latin typeface="Arial" panose="020F0502020204030204"/>
                        </a:defRPr>
                      </a:lvl4pPr>
                      <a:lvl5pPr marL="1828800" algn="l" defTabSz="914400" rtl="0" eaLnBrk="1" latinLnBrk="0" hangingPunct="1">
                        <a:defRPr sz="1800" kern="1200">
                          <a:solidFill>
                            <a:schemeClr val="tx1"/>
                          </a:solidFill>
                          <a:latin typeface="Arial" panose="020F0502020204030204"/>
                        </a:defRPr>
                      </a:lvl5pPr>
                      <a:lvl6pPr marL="2286000" algn="l" defTabSz="914400" rtl="0" eaLnBrk="1" latinLnBrk="0" hangingPunct="1">
                        <a:defRPr sz="1800" kern="1200">
                          <a:solidFill>
                            <a:schemeClr val="tx1"/>
                          </a:solidFill>
                          <a:latin typeface="Arial" panose="020F0502020204030204"/>
                        </a:defRPr>
                      </a:lvl6pPr>
                      <a:lvl7pPr marL="2743200" algn="l" defTabSz="914400" rtl="0" eaLnBrk="1" latinLnBrk="0" hangingPunct="1">
                        <a:defRPr sz="1800" kern="1200">
                          <a:solidFill>
                            <a:schemeClr val="tx1"/>
                          </a:solidFill>
                          <a:latin typeface="Arial" panose="020F0502020204030204"/>
                        </a:defRPr>
                      </a:lvl7pPr>
                      <a:lvl8pPr marL="3200400" algn="l" defTabSz="914400" rtl="0" eaLnBrk="1" latinLnBrk="0" hangingPunct="1">
                        <a:defRPr sz="1800" kern="1200">
                          <a:solidFill>
                            <a:schemeClr val="tx1"/>
                          </a:solidFill>
                          <a:latin typeface="Arial" panose="020F0502020204030204"/>
                        </a:defRPr>
                      </a:lvl8pPr>
                      <a:lvl9pPr marL="3657600" algn="l" defTabSz="914400" rtl="0" eaLnBrk="1" latinLnBrk="0" hangingPunct="1">
                        <a:defRPr sz="1800" kern="1200">
                          <a:solidFill>
                            <a:schemeClr val="tx1"/>
                          </a:solidFill>
                          <a:latin typeface="Arial" panose="020F0502020204030204"/>
                        </a:defRPr>
                      </a:lvl9p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Bit7</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F0502020204030204"/>
                        </a:defRPr>
                      </a:lvl1pPr>
                      <a:lvl2pPr marL="457200" algn="l" defTabSz="914400" rtl="0" eaLnBrk="1" latinLnBrk="0" hangingPunct="1">
                        <a:defRPr sz="1800" kern="1200">
                          <a:solidFill>
                            <a:schemeClr val="tx1"/>
                          </a:solidFill>
                          <a:latin typeface="Arial" panose="020F0502020204030204"/>
                        </a:defRPr>
                      </a:lvl2pPr>
                      <a:lvl3pPr marL="914400" algn="l" defTabSz="914400" rtl="0" eaLnBrk="1" latinLnBrk="0" hangingPunct="1">
                        <a:defRPr sz="1800" kern="1200">
                          <a:solidFill>
                            <a:schemeClr val="tx1"/>
                          </a:solidFill>
                          <a:latin typeface="Arial" panose="020F0502020204030204"/>
                        </a:defRPr>
                      </a:lvl3pPr>
                      <a:lvl4pPr marL="1371600" algn="l" defTabSz="914400" rtl="0" eaLnBrk="1" latinLnBrk="0" hangingPunct="1">
                        <a:defRPr sz="1800" kern="1200">
                          <a:solidFill>
                            <a:schemeClr val="tx1"/>
                          </a:solidFill>
                          <a:latin typeface="Arial" panose="020F0502020204030204"/>
                        </a:defRPr>
                      </a:lvl4pPr>
                      <a:lvl5pPr marL="1828800" algn="l" defTabSz="914400" rtl="0" eaLnBrk="1" latinLnBrk="0" hangingPunct="1">
                        <a:defRPr sz="1800" kern="1200">
                          <a:solidFill>
                            <a:schemeClr val="tx1"/>
                          </a:solidFill>
                          <a:latin typeface="Arial" panose="020F0502020204030204"/>
                        </a:defRPr>
                      </a:lvl5pPr>
                      <a:lvl6pPr marL="2286000" algn="l" defTabSz="914400" rtl="0" eaLnBrk="1" latinLnBrk="0" hangingPunct="1">
                        <a:defRPr sz="1800" kern="1200">
                          <a:solidFill>
                            <a:schemeClr val="tx1"/>
                          </a:solidFill>
                          <a:latin typeface="Arial" panose="020F0502020204030204"/>
                        </a:defRPr>
                      </a:lvl6pPr>
                      <a:lvl7pPr marL="2743200" algn="l" defTabSz="914400" rtl="0" eaLnBrk="1" latinLnBrk="0" hangingPunct="1">
                        <a:defRPr sz="1800" kern="1200">
                          <a:solidFill>
                            <a:schemeClr val="tx1"/>
                          </a:solidFill>
                          <a:latin typeface="Arial" panose="020F0502020204030204"/>
                        </a:defRPr>
                      </a:lvl7pPr>
                      <a:lvl8pPr marL="3200400" algn="l" defTabSz="914400" rtl="0" eaLnBrk="1" latinLnBrk="0" hangingPunct="1">
                        <a:defRPr sz="1800" kern="1200">
                          <a:solidFill>
                            <a:schemeClr val="tx1"/>
                          </a:solidFill>
                          <a:latin typeface="Arial" panose="020F0502020204030204"/>
                        </a:defRPr>
                      </a:lvl8pPr>
                      <a:lvl9pPr marL="3657600" algn="l" defTabSz="914400" rtl="0" eaLnBrk="1" latinLnBrk="0" hangingPunct="1">
                        <a:defRPr sz="1800" kern="1200">
                          <a:solidFill>
                            <a:schemeClr val="tx1"/>
                          </a:solidFill>
                          <a:latin typeface="Arial" panose="020F0502020204030204"/>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Bit6</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F0502020204030204"/>
                        </a:defRPr>
                      </a:lvl1pPr>
                      <a:lvl2pPr marL="457200" algn="l" defTabSz="914400" rtl="0" eaLnBrk="1" latinLnBrk="0" hangingPunct="1">
                        <a:defRPr sz="1800" kern="1200">
                          <a:solidFill>
                            <a:schemeClr val="tx1"/>
                          </a:solidFill>
                          <a:latin typeface="Arial" panose="020F0502020204030204"/>
                        </a:defRPr>
                      </a:lvl2pPr>
                      <a:lvl3pPr marL="914400" algn="l" defTabSz="914400" rtl="0" eaLnBrk="1" latinLnBrk="0" hangingPunct="1">
                        <a:defRPr sz="1800" kern="1200">
                          <a:solidFill>
                            <a:schemeClr val="tx1"/>
                          </a:solidFill>
                          <a:latin typeface="Arial" panose="020F0502020204030204"/>
                        </a:defRPr>
                      </a:lvl3pPr>
                      <a:lvl4pPr marL="1371600" algn="l" defTabSz="914400" rtl="0" eaLnBrk="1" latinLnBrk="0" hangingPunct="1">
                        <a:defRPr sz="1800" kern="1200">
                          <a:solidFill>
                            <a:schemeClr val="tx1"/>
                          </a:solidFill>
                          <a:latin typeface="Arial" panose="020F0502020204030204"/>
                        </a:defRPr>
                      </a:lvl4pPr>
                      <a:lvl5pPr marL="1828800" algn="l" defTabSz="914400" rtl="0" eaLnBrk="1" latinLnBrk="0" hangingPunct="1">
                        <a:defRPr sz="1800" kern="1200">
                          <a:solidFill>
                            <a:schemeClr val="tx1"/>
                          </a:solidFill>
                          <a:latin typeface="Arial" panose="020F0502020204030204"/>
                        </a:defRPr>
                      </a:lvl5pPr>
                      <a:lvl6pPr marL="2286000" algn="l" defTabSz="914400" rtl="0" eaLnBrk="1" latinLnBrk="0" hangingPunct="1">
                        <a:defRPr sz="1800" kern="1200">
                          <a:solidFill>
                            <a:schemeClr val="tx1"/>
                          </a:solidFill>
                          <a:latin typeface="Arial" panose="020F0502020204030204"/>
                        </a:defRPr>
                      </a:lvl6pPr>
                      <a:lvl7pPr marL="2743200" algn="l" defTabSz="914400" rtl="0" eaLnBrk="1" latinLnBrk="0" hangingPunct="1">
                        <a:defRPr sz="1800" kern="1200">
                          <a:solidFill>
                            <a:schemeClr val="tx1"/>
                          </a:solidFill>
                          <a:latin typeface="Arial" panose="020F0502020204030204"/>
                        </a:defRPr>
                      </a:lvl7pPr>
                      <a:lvl8pPr marL="3200400" algn="l" defTabSz="914400" rtl="0" eaLnBrk="1" latinLnBrk="0" hangingPunct="1">
                        <a:defRPr sz="1800" kern="1200">
                          <a:solidFill>
                            <a:schemeClr val="tx1"/>
                          </a:solidFill>
                          <a:latin typeface="Arial" panose="020F0502020204030204"/>
                        </a:defRPr>
                      </a:lvl8pPr>
                      <a:lvl9pPr marL="3657600" algn="l" defTabSz="914400" rtl="0" eaLnBrk="1" latinLnBrk="0" hangingPunct="1">
                        <a:defRPr sz="1800" kern="1200">
                          <a:solidFill>
                            <a:schemeClr val="tx1"/>
                          </a:solidFill>
                          <a:latin typeface="Arial" panose="020F0502020204030204"/>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Bit5</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F0502020204030204"/>
                        </a:defRPr>
                      </a:lvl1pPr>
                      <a:lvl2pPr marL="457200" algn="l" defTabSz="914400" rtl="0" eaLnBrk="1" latinLnBrk="0" hangingPunct="1">
                        <a:defRPr sz="1800" kern="1200">
                          <a:solidFill>
                            <a:schemeClr val="tx1"/>
                          </a:solidFill>
                          <a:latin typeface="Arial" panose="020F0502020204030204"/>
                        </a:defRPr>
                      </a:lvl2pPr>
                      <a:lvl3pPr marL="914400" algn="l" defTabSz="914400" rtl="0" eaLnBrk="1" latinLnBrk="0" hangingPunct="1">
                        <a:defRPr sz="1800" kern="1200">
                          <a:solidFill>
                            <a:schemeClr val="tx1"/>
                          </a:solidFill>
                          <a:latin typeface="Arial" panose="020F0502020204030204"/>
                        </a:defRPr>
                      </a:lvl3pPr>
                      <a:lvl4pPr marL="1371600" algn="l" defTabSz="914400" rtl="0" eaLnBrk="1" latinLnBrk="0" hangingPunct="1">
                        <a:defRPr sz="1800" kern="1200">
                          <a:solidFill>
                            <a:schemeClr val="tx1"/>
                          </a:solidFill>
                          <a:latin typeface="Arial" panose="020F0502020204030204"/>
                        </a:defRPr>
                      </a:lvl4pPr>
                      <a:lvl5pPr marL="1828800" algn="l" defTabSz="914400" rtl="0" eaLnBrk="1" latinLnBrk="0" hangingPunct="1">
                        <a:defRPr sz="1800" kern="1200">
                          <a:solidFill>
                            <a:schemeClr val="tx1"/>
                          </a:solidFill>
                          <a:latin typeface="Arial" panose="020F0502020204030204"/>
                        </a:defRPr>
                      </a:lvl5pPr>
                      <a:lvl6pPr marL="2286000" algn="l" defTabSz="914400" rtl="0" eaLnBrk="1" latinLnBrk="0" hangingPunct="1">
                        <a:defRPr sz="1800" kern="1200">
                          <a:solidFill>
                            <a:schemeClr val="tx1"/>
                          </a:solidFill>
                          <a:latin typeface="Arial" panose="020F0502020204030204"/>
                        </a:defRPr>
                      </a:lvl6pPr>
                      <a:lvl7pPr marL="2743200" algn="l" defTabSz="914400" rtl="0" eaLnBrk="1" latinLnBrk="0" hangingPunct="1">
                        <a:defRPr sz="1800" kern="1200">
                          <a:solidFill>
                            <a:schemeClr val="tx1"/>
                          </a:solidFill>
                          <a:latin typeface="Arial" panose="020F0502020204030204"/>
                        </a:defRPr>
                      </a:lvl7pPr>
                      <a:lvl8pPr marL="3200400" algn="l" defTabSz="914400" rtl="0" eaLnBrk="1" latinLnBrk="0" hangingPunct="1">
                        <a:defRPr sz="1800" kern="1200">
                          <a:solidFill>
                            <a:schemeClr val="tx1"/>
                          </a:solidFill>
                          <a:latin typeface="Arial" panose="020F0502020204030204"/>
                        </a:defRPr>
                      </a:lvl8pPr>
                      <a:lvl9pPr marL="3657600" algn="l" defTabSz="914400" rtl="0" eaLnBrk="1" latinLnBrk="0" hangingPunct="1">
                        <a:defRPr sz="1800" kern="1200">
                          <a:solidFill>
                            <a:schemeClr val="tx1"/>
                          </a:solidFill>
                          <a:latin typeface="Arial" panose="020F0502020204030204"/>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Bit4</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F0502020204030204"/>
                        </a:defRPr>
                      </a:lvl1pPr>
                      <a:lvl2pPr marL="457200" algn="l" defTabSz="914400" rtl="0" eaLnBrk="1" latinLnBrk="0" hangingPunct="1">
                        <a:defRPr sz="1800" kern="1200">
                          <a:solidFill>
                            <a:schemeClr val="tx1"/>
                          </a:solidFill>
                          <a:latin typeface="Arial" panose="020F0502020204030204"/>
                        </a:defRPr>
                      </a:lvl2pPr>
                      <a:lvl3pPr marL="914400" algn="l" defTabSz="914400" rtl="0" eaLnBrk="1" latinLnBrk="0" hangingPunct="1">
                        <a:defRPr sz="1800" kern="1200">
                          <a:solidFill>
                            <a:schemeClr val="tx1"/>
                          </a:solidFill>
                          <a:latin typeface="Arial" panose="020F0502020204030204"/>
                        </a:defRPr>
                      </a:lvl3pPr>
                      <a:lvl4pPr marL="1371600" algn="l" defTabSz="914400" rtl="0" eaLnBrk="1" latinLnBrk="0" hangingPunct="1">
                        <a:defRPr sz="1800" kern="1200">
                          <a:solidFill>
                            <a:schemeClr val="tx1"/>
                          </a:solidFill>
                          <a:latin typeface="Arial" panose="020F0502020204030204"/>
                        </a:defRPr>
                      </a:lvl4pPr>
                      <a:lvl5pPr marL="1828800" algn="l" defTabSz="914400" rtl="0" eaLnBrk="1" latinLnBrk="0" hangingPunct="1">
                        <a:defRPr sz="1800" kern="1200">
                          <a:solidFill>
                            <a:schemeClr val="tx1"/>
                          </a:solidFill>
                          <a:latin typeface="Arial" panose="020F0502020204030204"/>
                        </a:defRPr>
                      </a:lvl5pPr>
                      <a:lvl6pPr marL="2286000" algn="l" defTabSz="914400" rtl="0" eaLnBrk="1" latinLnBrk="0" hangingPunct="1">
                        <a:defRPr sz="1800" kern="1200">
                          <a:solidFill>
                            <a:schemeClr val="tx1"/>
                          </a:solidFill>
                          <a:latin typeface="Arial" panose="020F0502020204030204"/>
                        </a:defRPr>
                      </a:lvl6pPr>
                      <a:lvl7pPr marL="2743200" algn="l" defTabSz="914400" rtl="0" eaLnBrk="1" latinLnBrk="0" hangingPunct="1">
                        <a:defRPr sz="1800" kern="1200">
                          <a:solidFill>
                            <a:schemeClr val="tx1"/>
                          </a:solidFill>
                          <a:latin typeface="Arial" panose="020F0502020204030204"/>
                        </a:defRPr>
                      </a:lvl7pPr>
                      <a:lvl8pPr marL="3200400" algn="l" defTabSz="914400" rtl="0" eaLnBrk="1" latinLnBrk="0" hangingPunct="1">
                        <a:defRPr sz="1800" kern="1200">
                          <a:solidFill>
                            <a:schemeClr val="tx1"/>
                          </a:solidFill>
                          <a:latin typeface="Arial" panose="020F0502020204030204"/>
                        </a:defRPr>
                      </a:lvl8pPr>
                      <a:lvl9pPr marL="3657600" algn="l" defTabSz="914400" rtl="0" eaLnBrk="1" latinLnBrk="0" hangingPunct="1">
                        <a:defRPr sz="1800" kern="1200">
                          <a:solidFill>
                            <a:schemeClr val="tx1"/>
                          </a:solidFill>
                          <a:latin typeface="Arial" panose="020F0502020204030204"/>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Bit3</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F0502020204030204"/>
                        </a:defRPr>
                      </a:lvl1pPr>
                      <a:lvl2pPr marL="457200" algn="l" defTabSz="914400" rtl="0" eaLnBrk="1" latinLnBrk="0" hangingPunct="1">
                        <a:defRPr sz="1800" kern="1200">
                          <a:solidFill>
                            <a:schemeClr val="tx1"/>
                          </a:solidFill>
                          <a:latin typeface="Arial" panose="020F0502020204030204"/>
                        </a:defRPr>
                      </a:lvl2pPr>
                      <a:lvl3pPr marL="914400" algn="l" defTabSz="914400" rtl="0" eaLnBrk="1" latinLnBrk="0" hangingPunct="1">
                        <a:defRPr sz="1800" kern="1200">
                          <a:solidFill>
                            <a:schemeClr val="tx1"/>
                          </a:solidFill>
                          <a:latin typeface="Arial" panose="020F0502020204030204"/>
                        </a:defRPr>
                      </a:lvl3pPr>
                      <a:lvl4pPr marL="1371600" algn="l" defTabSz="914400" rtl="0" eaLnBrk="1" latinLnBrk="0" hangingPunct="1">
                        <a:defRPr sz="1800" kern="1200">
                          <a:solidFill>
                            <a:schemeClr val="tx1"/>
                          </a:solidFill>
                          <a:latin typeface="Arial" panose="020F0502020204030204"/>
                        </a:defRPr>
                      </a:lvl4pPr>
                      <a:lvl5pPr marL="1828800" algn="l" defTabSz="914400" rtl="0" eaLnBrk="1" latinLnBrk="0" hangingPunct="1">
                        <a:defRPr sz="1800" kern="1200">
                          <a:solidFill>
                            <a:schemeClr val="tx1"/>
                          </a:solidFill>
                          <a:latin typeface="Arial" panose="020F0502020204030204"/>
                        </a:defRPr>
                      </a:lvl5pPr>
                      <a:lvl6pPr marL="2286000" algn="l" defTabSz="914400" rtl="0" eaLnBrk="1" latinLnBrk="0" hangingPunct="1">
                        <a:defRPr sz="1800" kern="1200">
                          <a:solidFill>
                            <a:schemeClr val="tx1"/>
                          </a:solidFill>
                          <a:latin typeface="Arial" panose="020F0502020204030204"/>
                        </a:defRPr>
                      </a:lvl6pPr>
                      <a:lvl7pPr marL="2743200" algn="l" defTabSz="914400" rtl="0" eaLnBrk="1" latinLnBrk="0" hangingPunct="1">
                        <a:defRPr sz="1800" kern="1200">
                          <a:solidFill>
                            <a:schemeClr val="tx1"/>
                          </a:solidFill>
                          <a:latin typeface="Arial" panose="020F0502020204030204"/>
                        </a:defRPr>
                      </a:lvl7pPr>
                      <a:lvl8pPr marL="3200400" algn="l" defTabSz="914400" rtl="0" eaLnBrk="1" latinLnBrk="0" hangingPunct="1">
                        <a:defRPr sz="1800" kern="1200">
                          <a:solidFill>
                            <a:schemeClr val="tx1"/>
                          </a:solidFill>
                          <a:latin typeface="Arial" panose="020F0502020204030204"/>
                        </a:defRPr>
                      </a:lvl8pPr>
                      <a:lvl9pPr marL="3657600" algn="l" defTabSz="914400" rtl="0" eaLnBrk="1" latinLnBrk="0" hangingPunct="1">
                        <a:defRPr sz="1800" kern="1200">
                          <a:solidFill>
                            <a:schemeClr val="tx1"/>
                          </a:solidFill>
                          <a:latin typeface="Arial" panose="020F0502020204030204"/>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Bit2</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F0502020204030204"/>
                        </a:defRPr>
                      </a:lvl1pPr>
                      <a:lvl2pPr marL="457200" algn="l" defTabSz="914400" rtl="0" eaLnBrk="1" latinLnBrk="0" hangingPunct="1">
                        <a:defRPr sz="1800" kern="1200">
                          <a:solidFill>
                            <a:schemeClr val="tx1"/>
                          </a:solidFill>
                          <a:latin typeface="Arial" panose="020F0502020204030204"/>
                        </a:defRPr>
                      </a:lvl2pPr>
                      <a:lvl3pPr marL="914400" algn="l" defTabSz="914400" rtl="0" eaLnBrk="1" latinLnBrk="0" hangingPunct="1">
                        <a:defRPr sz="1800" kern="1200">
                          <a:solidFill>
                            <a:schemeClr val="tx1"/>
                          </a:solidFill>
                          <a:latin typeface="Arial" panose="020F0502020204030204"/>
                        </a:defRPr>
                      </a:lvl3pPr>
                      <a:lvl4pPr marL="1371600" algn="l" defTabSz="914400" rtl="0" eaLnBrk="1" latinLnBrk="0" hangingPunct="1">
                        <a:defRPr sz="1800" kern="1200">
                          <a:solidFill>
                            <a:schemeClr val="tx1"/>
                          </a:solidFill>
                          <a:latin typeface="Arial" panose="020F0502020204030204"/>
                        </a:defRPr>
                      </a:lvl4pPr>
                      <a:lvl5pPr marL="1828800" algn="l" defTabSz="914400" rtl="0" eaLnBrk="1" latinLnBrk="0" hangingPunct="1">
                        <a:defRPr sz="1800" kern="1200">
                          <a:solidFill>
                            <a:schemeClr val="tx1"/>
                          </a:solidFill>
                          <a:latin typeface="Arial" panose="020F0502020204030204"/>
                        </a:defRPr>
                      </a:lvl5pPr>
                      <a:lvl6pPr marL="2286000" algn="l" defTabSz="914400" rtl="0" eaLnBrk="1" latinLnBrk="0" hangingPunct="1">
                        <a:defRPr sz="1800" kern="1200">
                          <a:solidFill>
                            <a:schemeClr val="tx1"/>
                          </a:solidFill>
                          <a:latin typeface="Arial" panose="020F0502020204030204"/>
                        </a:defRPr>
                      </a:lvl6pPr>
                      <a:lvl7pPr marL="2743200" algn="l" defTabSz="914400" rtl="0" eaLnBrk="1" latinLnBrk="0" hangingPunct="1">
                        <a:defRPr sz="1800" kern="1200">
                          <a:solidFill>
                            <a:schemeClr val="tx1"/>
                          </a:solidFill>
                          <a:latin typeface="Arial" panose="020F0502020204030204"/>
                        </a:defRPr>
                      </a:lvl7pPr>
                      <a:lvl8pPr marL="3200400" algn="l" defTabSz="914400" rtl="0" eaLnBrk="1" latinLnBrk="0" hangingPunct="1">
                        <a:defRPr sz="1800" kern="1200">
                          <a:solidFill>
                            <a:schemeClr val="tx1"/>
                          </a:solidFill>
                          <a:latin typeface="Arial" panose="020F0502020204030204"/>
                        </a:defRPr>
                      </a:lvl8pPr>
                      <a:lvl9pPr marL="3657600" algn="l" defTabSz="914400" rtl="0" eaLnBrk="1" latinLnBrk="0" hangingPunct="1">
                        <a:defRPr sz="1800" kern="1200">
                          <a:solidFill>
                            <a:schemeClr val="tx1"/>
                          </a:solidFill>
                          <a:latin typeface="Arial" panose="020F0502020204030204"/>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Bit1</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F0502020204030204"/>
                        </a:defRPr>
                      </a:lvl1pPr>
                      <a:lvl2pPr marL="457200" algn="l" defTabSz="914400" rtl="0" eaLnBrk="1" latinLnBrk="0" hangingPunct="1">
                        <a:defRPr sz="1800" kern="1200">
                          <a:solidFill>
                            <a:schemeClr val="tx1"/>
                          </a:solidFill>
                          <a:latin typeface="Arial" panose="020F0502020204030204"/>
                        </a:defRPr>
                      </a:lvl2pPr>
                      <a:lvl3pPr marL="914400" algn="l" defTabSz="914400" rtl="0" eaLnBrk="1" latinLnBrk="0" hangingPunct="1">
                        <a:defRPr sz="1800" kern="1200">
                          <a:solidFill>
                            <a:schemeClr val="tx1"/>
                          </a:solidFill>
                          <a:latin typeface="Arial" panose="020F0502020204030204"/>
                        </a:defRPr>
                      </a:lvl3pPr>
                      <a:lvl4pPr marL="1371600" algn="l" defTabSz="914400" rtl="0" eaLnBrk="1" latinLnBrk="0" hangingPunct="1">
                        <a:defRPr sz="1800" kern="1200">
                          <a:solidFill>
                            <a:schemeClr val="tx1"/>
                          </a:solidFill>
                          <a:latin typeface="Arial" panose="020F0502020204030204"/>
                        </a:defRPr>
                      </a:lvl4pPr>
                      <a:lvl5pPr marL="1828800" algn="l" defTabSz="914400" rtl="0" eaLnBrk="1" latinLnBrk="0" hangingPunct="1">
                        <a:defRPr sz="1800" kern="1200">
                          <a:solidFill>
                            <a:schemeClr val="tx1"/>
                          </a:solidFill>
                          <a:latin typeface="Arial" panose="020F0502020204030204"/>
                        </a:defRPr>
                      </a:lvl5pPr>
                      <a:lvl6pPr marL="2286000" algn="l" defTabSz="914400" rtl="0" eaLnBrk="1" latinLnBrk="0" hangingPunct="1">
                        <a:defRPr sz="1800" kern="1200">
                          <a:solidFill>
                            <a:schemeClr val="tx1"/>
                          </a:solidFill>
                          <a:latin typeface="Arial" panose="020F0502020204030204"/>
                        </a:defRPr>
                      </a:lvl6pPr>
                      <a:lvl7pPr marL="2743200" algn="l" defTabSz="914400" rtl="0" eaLnBrk="1" latinLnBrk="0" hangingPunct="1">
                        <a:defRPr sz="1800" kern="1200">
                          <a:solidFill>
                            <a:schemeClr val="tx1"/>
                          </a:solidFill>
                          <a:latin typeface="Arial" panose="020F0502020204030204"/>
                        </a:defRPr>
                      </a:lvl7pPr>
                      <a:lvl8pPr marL="3200400" algn="l" defTabSz="914400" rtl="0" eaLnBrk="1" latinLnBrk="0" hangingPunct="1">
                        <a:defRPr sz="1800" kern="1200">
                          <a:solidFill>
                            <a:schemeClr val="tx1"/>
                          </a:solidFill>
                          <a:latin typeface="Arial" panose="020F0502020204030204"/>
                        </a:defRPr>
                      </a:lvl8pPr>
                      <a:lvl9pPr marL="3657600" algn="l" defTabSz="914400" rtl="0" eaLnBrk="1" latinLnBrk="0" hangingPunct="1">
                        <a:defRPr sz="1800" kern="1200">
                          <a:solidFill>
                            <a:schemeClr val="tx1"/>
                          </a:solidFill>
                          <a:latin typeface="Arial" panose="020F0502020204030204"/>
                        </a:defRPr>
                      </a:lvl9p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Bit0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r>
              <a:tr h="0">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TCA</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Agreement</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Forwarding</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Learning</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Port Role</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400" dirty="0" smtClean="0">
                        <a:latin typeface="Arial" panose="020B0503020204020204" pitchFamily="34" charset="-122"/>
                        <a:ea typeface="微软雅黑" panose="020B0503020204020204" pitchFamily="34" charset="-122"/>
                      </a:endParaRPr>
                    </a:p>
                  </a:txBody>
                  <a:tcPr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Proposal</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TC</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9" name="文本框 8"/>
          <p:cNvSpPr txBox="1"/>
          <p:nvPr/>
        </p:nvSpPr>
        <p:spPr bwMode="gray">
          <a:xfrm>
            <a:off x="954564" y="5484497"/>
            <a:ext cx="2005677" cy="523220"/>
          </a:xfrm>
          <a:prstGeom prst="rect">
            <a:avLst/>
          </a:prstGeom>
          <a:noFill/>
        </p:spPr>
        <p:txBody>
          <a:bodyPr wrap="square" rtlCol="0">
            <a:noAutofit/>
          </a:bodyPr>
          <a:lstStyle/>
          <a:p>
            <a:pPr algn="ctr" defTabSz="914478" fontAlgn="ctr">
              <a:spcBef>
                <a:spcPts val="0"/>
              </a:spcBef>
              <a:spcAft>
                <a:spcPts val="0"/>
              </a:spcAft>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Topology Change </a:t>
            </a:r>
          </a:p>
          <a:p>
            <a:pPr algn="ctr" defTabSz="914478" fontAlgn="ctr">
              <a:spcBef>
                <a:spcPts val="0"/>
              </a:spcBef>
              <a:spcAft>
                <a:spcPts val="0"/>
              </a:spcAft>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Acknowledgment Flag</a:t>
            </a:r>
            <a:endParaRPr lang="en-US" altLang="zh-CN"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文本框 9"/>
          <p:cNvSpPr txBox="1"/>
          <p:nvPr/>
        </p:nvSpPr>
        <p:spPr bwMode="gray">
          <a:xfrm>
            <a:off x="7015123" y="5484497"/>
            <a:ext cx="2015295" cy="307777"/>
          </a:xfrm>
          <a:prstGeom prst="rect">
            <a:avLst/>
          </a:prstGeom>
          <a:noFill/>
        </p:spPr>
        <p:txBody>
          <a:bodyPr wrap="square" rtlCol="0">
            <a:noAutofit/>
          </a:bodyPr>
          <a:lstStyle/>
          <a:p>
            <a:pPr algn="ctr" defTabSz="914478" fontAlgn="ctr">
              <a:spcBef>
                <a:spcPts val="0"/>
              </a:spcBef>
              <a:spcAft>
                <a:spcPts val="0"/>
              </a:spcAft>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Topology Change Flag</a:t>
            </a:r>
            <a:endParaRPr lang="en-US" altLang="zh-CN"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 name="直接箭头连接符 10"/>
          <p:cNvCxnSpPr>
            <a:endCxn id="9" idx="0"/>
          </p:cNvCxnSpPr>
          <p:nvPr/>
        </p:nvCxnSpPr>
        <p:spPr bwMode="gray">
          <a:xfrm>
            <a:off x="1954890" y="5271381"/>
            <a:ext cx="2513" cy="213116"/>
          </a:xfrm>
          <a:prstGeom prst="straightConnector1">
            <a:avLst/>
          </a:prstGeom>
          <a:noFill/>
          <a:ln w="19050" cap="flat" cmpd="sng" algn="ctr">
            <a:solidFill>
              <a:srgbClr val="99DFF9"/>
            </a:solidFill>
            <a:prstDash val="solid"/>
            <a:miter lim="800000"/>
            <a:tailEnd type="triangle"/>
          </a:ln>
          <a:effectLst/>
        </p:spPr>
      </p:cxnSp>
      <p:cxnSp>
        <p:nvCxnSpPr>
          <p:cNvPr id="12" name="直接箭头连接符 11"/>
          <p:cNvCxnSpPr>
            <a:endCxn id="10" idx="0"/>
          </p:cNvCxnSpPr>
          <p:nvPr/>
        </p:nvCxnSpPr>
        <p:spPr bwMode="gray">
          <a:xfrm>
            <a:off x="8022771" y="5271381"/>
            <a:ext cx="0" cy="213116"/>
          </a:xfrm>
          <a:prstGeom prst="straightConnector1">
            <a:avLst/>
          </a:prstGeom>
          <a:noFill/>
          <a:ln w="19050" cap="flat" cmpd="sng" algn="ctr">
            <a:solidFill>
              <a:srgbClr val="99DFF9"/>
            </a:solidFill>
            <a:prstDash val="solid"/>
            <a:miter lim="800000"/>
            <a:tailEnd type="triangle"/>
          </a:ln>
          <a:effectLst/>
        </p:spPr>
      </p:cxnSp>
      <p:sp>
        <p:nvSpPr>
          <p:cNvPr id="13" name="文本框 12"/>
          <p:cNvSpPr txBox="1"/>
          <p:nvPr/>
        </p:nvSpPr>
        <p:spPr bwMode="gray">
          <a:xfrm>
            <a:off x="3709936" y="5484497"/>
            <a:ext cx="3180679" cy="954107"/>
          </a:xfrm>
          <a:prstGeom prst="rect">
            <a:avLst/>
          </a:prstGeom>
          <a:noFill/>
        </p:spPr>
        <p:txBody>
          <a:bodyPr wrap="square" rtlCol="0">
            <a:noAutofit/>
          </a:bodyPr>
          <a:lstStyle/>
          <a:p>
            <a:pPr defTabSz="914478" fontAlgn="ctr">
              <a:spcBef>
                <a:spcPts val="0"/>
              </a:spcBef>
              <a:spcAft>
                <a:spcPts val="0"/>
              </a:spcAft>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Port Role=	00 Unknown</a:t>
            </a:r>
          </a:p>
          <a:p>
            <a:pPr defTabSz="914478" fontAlgn="ctr">
              <a:spcBef>
                <a:spcPts val="0"/>
              </a:spcBef>
              <a:spcAft>
                <a:spcPts val="0"/>
              </a:spcAft>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01 Alternate/Backup port</a:t>
            </a:r>
          </a:p>
          <a:p>
            <a:pPr defTabSz="914478" fontAlgn="ctr">
              <a:spcBef>
                <a:spcPts val="0"/>
              </a:spcBef>
              <a:spcAft>
                <a:spcPts val="0"/>
              </a:spcAft>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10 Root port</a:t>
            </a:r>
          </a:p>
          <a:p>
            <a:pPr defTabSz="914478" fontAlgn="ctr">
              <a:spcBef>
                <a:spcPts val="0"/>
              </a:spcBef>
              <a:spcAft>
                <a:spcPts val="0"/>
              </a:spcAft>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11 Designated port</a:t>
            </a:r>
            <a:endParaRPr lang="en-US" sz="1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流程图: 手动操作 15"/>
          <p:cNvSpPr/>
          <p:nvPr/>
        </p:nvSpPr>
        <p:spPr bwMode="gray">
          <a:xfrm flipV="1">
            <a:off x="1699040" y="4531030"/>
            <a:ext cx="6593989" cy="154671"/>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23846"/>
              <a:gd name="connsiteY0" fmla="*/ 174 h 10000"/>
              <a:gd name="connsiteX1" fmla="*/ 23846 w 23846"/>
              <a:gd name="connsiteY1" fmla="*/ 0 h 10000"/>
              <a:gd name="connsiteX2" fmla="*/ 21846 w 23846"/>
              <a:gd name="connsiteY2" fmla="*/ 10000 h 10000"/>
              <a:gd name="connsiteX3" fmla="*/ 15846 w 23846"/>
              <a:gd name="connsiteY3" fmla="*/ 10000 h 10000"/>
              <a:gd name="connsiteX4" fmla="*/ 0 w 23846"/>
              <a:gd name="connsiteY4" fmla="*/ 174 h 10000"/>
              <a:gd name="connsiteX0" fmla="*/ 0 w 59535"/>
              <a:gd name="connsiteY0" fmla="*/ 0 h 9826"/>
              <a:gd name="connsiteX1" fmla="*/ 59535 w 59535"/>
              <a:gd name="connsiteY1" fmla="*/ 0 h 9826"/>
              <a:gd name="connsiteX2" fmla="*/ 21846 w 59535"/>
              <a:gd name="connsiteY2" fmla="*/ 9826 h 9826"/>
              <a:gd name="connsiteX3" fmla="*/ 15846 w 59535"/>
              <a:gd name="connsiteY3" fmla="*/ 9826 h 9826"/>
              <a:gd name="connsiteX4" fmla="*/ 0 w 59535"/>
              <a:gd name="connsiteY4" fmla="*/ 0 h 98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535" h="9826">
                <a:moveTo>
                  <a:pt x="0" y="0"/>
                </a:moveTo>
                <a:lnTo>
                  <a:pt x="59535" y="0"/>
                </a:lnTo>
                <a:lnTo>
                  <a:pt x="21846" y="9826"/>
                </a:lnTo>
                <a:lnTo>
                  <a:pt x="15846" y="9826"/>
                </a:lnTo>
                <a:lnTo>
                  <a:pt x="0" y="0"/>
                </a:lnTo>
                <a:close/>
              </a:path>
            </a:pathLst>
          </a:custGeom>
          <a:gradFill flip="none" rotWithShape="1">
            <a:gsLst>
              <a:gs pos="32000">
                <a:schemeClr val="accent1">
                  <a:lumMod val="5000"/>
                  <a:lumOff val="95000"/>
                </a:schemeClr>
              </a:gs>
              <a:gs pos="84000">
                <a:srgbClr val="99DFF9"/>
              </a:gs>
            </a:gsLst>
            <a:lin ang="0" scaled="1"/>
            <a:tileRect/>
          </a:gra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3" name="肘形连接符 22"/>
          <p:cNvCxnSpPr>
            <a:endCxn id="13" idx="0"/>
          </p:cNvCxnSpPr>
          <p:nvPr/>
        </p:nvCxnSpPr>
        <p:spPr bwMode="gray">
          <a:xfrm rot="5400000">
            <a:off x="5622253" y="4934550"/>
            <a:ext cx="227970" cy="871924"/>
          </a:xfrm>
          <a:prstGeom prst="bentConnector3">
            <a:avLst>
              <a:gd name="adj1" fmla="val 50000"/>
            </a:avLst>
          </a:prstGeom>
          <a:ln w="19050">
            <a:solidFill>
              <a:srgbClr val="99DFF9"/>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3238658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Improvement 4: Configuration BPDU Processing (1)</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 name="组合 4"/>
          <p:cNvGrpSpPr/>
          <p:nvPr/>
        </p:nvGrpSpPr>
        <p:grpSpPr bwMode="gray">
          <a:xfrm>
            <a:off x="957506" y="1656928"/>
            <a:ext cx="4538082" cy="2659993"/>
            <a:chOff x="6281092" y="1245512"/>
            <a:chExt cx="4538082" cy="2659993"/>
          </a:xfrm>
        </p:grpSpPr>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293600" y="1790950"/>
              <a:ext cx="540000" cy="442800"/>
            </a:xfrm>
            <a:prstGeom prst="rect">
              <a:avLst/>
            </a:prstGeom>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825849" y="3400929"/>
              <a:ext cx="540000" cy="442800"/>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761350" y="3400929"/>
              <a:ext cx="540000" cy="442800"/>
            </a:xfrm>
            <a:prstGeom prst="rect">
              <a:avLst/>
            </a:prstGeom>
          </p:spPr>
        </p:pic>
        <p:cxnSp>
          <p:nvCxnSpPr>
            <p:cNvPr id="9" name="直接连接符 8"/>
            <p:cNvCxnSpPr>
              <a:stCxn id="7" idx="3"/>
              <a:endCxn id="8" idx="1"/>
            </p:cNvCxnSpPr>
            <p:nvPr/>
          </p:nvCxnSpPr>
          <p:spPr bwMode="gray">
            <a:xfrm>
              <a:off x="7365849" y="3622329"/>
              <a:ext cx="2395501" cy="0"/>
            </a:xfrm>
            <a:prstGeom prst="line">
              <a:avLst/>
            </a:prstGeom>
            <a:noFill/>
            <a:ln w="19050" cap="flat" cmpd="sng" algn="ctr">
              <a:solidFill>
                <a:srgbClr val="1D1D1A"/>
              </a:solidFill>
              <a:prstDash val="solid"/>
              <a:miter lim="800000"/>
              <a:headEnd type="none" w="med" len="med"/>
              <a:tailEnd type="none" w="med" len="med"/>
            </a:ln>
            <a:effectLst/>
          </p:spPr>
        </p:cxnSp>
        <p:cxnSp>
          <p:nvCxnSpPr>
            <p:cNvPr id="10" name="直接连接符 9"/>
            <p:cNvCxnSpPr>
              <a:stCxn id="8" idx="0"/>
              <a:endCxn id="6" idx="3"/>
            </p:cNvCxnSpPr>
            <p:nvPr/>
          </p:nvCxnSpPr>
          <p:spPr bwMode="gray">
            <a:xfrm flipH="1" flipV="1">
              <a:off x="8833600" y="2012350"/>
              <a:ext cx="1197750" cy="1388579"/>
            </a:xfrm>
            <a:prstGeom prst="line">
              <a:avLst/>
            </a:prstGeom>
            <a:noFill/>
            <a:ln w="19050" cap="flat" cmpd="sng" algn="ctr">
              <a:solidFill>
                <a:srgbClr val="151515"/>
              </a:solidFill>
              <a:prstDash val="solid"/>
              <a:miter lim="800000"/>
            </a:ln>
            <a:effectLst/>
          </p:spPr>
        </p:cxnSp>
        <p:sp>
          <p:nvSpPr>
            <p:cNvPr id="11" name="文本框 10"/>
            <p:cNvSpPr txBox="1"/>
            <p:nvPr/>
          </p:nvSpPr>
          <p:spPr bwMode="gray">
            <a:xfrm>
              <a:off x="6281092" y="3377155"/>
              <a:ext cx="556563" cy="528350"/>
            </a:xfrm>
            <a:prstGeom prst="rect">
              <a:avLst/>
            </a:prstGeom>
            <a:noFill/>
          </p:spPr>
          <p:txBody>
            <a:bodyPr wrap="square" rtlCol="0">
              <a:noAutofit/>
            </a:bodyPr>
            <a:lstStyle/>
            <a:p>
              <a:pPr marL="0" marR="0" lvl="0" indent="0"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文本框 11"/>
            <p:cNvSpPr txBox="1"/>
            <p:nvPr/>
          </p:nvSpPr>
          <p:spPr bwMode="gray">
            <a:xfrm>
              <a:off x="10262611" y="3376901"/>
              <a:ext cx="556563" cy="528350"/>
            </a:xfrm>
            <a:prstGeom prst="rect">
              <a:avLst/>
            </a:prstGeom>
            <a:noFill/>
          </p:spPr>
          <p:txBody>
            <a:bodyPr wrap="square" rtlCol="0">
              <a:noAutofit/>
            </a:bodyPr>
            <a:lstStyle/>
            <a:p>
              <a:pPr marL="0" marR="0" lvl="0" indent="0"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SW3</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p:cNvSpPr txBox="1"/>
            <p:nvPr/>
          </p:nvSpPr>
          <p:spPr bwMode="gray">
            <a:xfrm>
              <a:off x="7710706" y="1245512"/>
              <a:ext cx="1806932" cy="964367"/>
            </a:xfrm>
            <a:prstGeom prst="rect">
              <a:avLst/>
            </a:prstGeom>
            <a:noFill/>
          </p:spPr>
          <p:txBody>
            <a:bodyPr wrap="square" rtlCol="0">
              <a:noAutofit/>
            </a:bodyPr>
            <a:lstStyle/>
            <a:p>
              <a:pPr marL="0" marR="0" lvl="0" indent="0" algn="ctr"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SW1 (root bridge)</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 name="直接箭头连接符 13"/>
            <p:cNvCxnSpPr>
              <a:stCxn id="7" idx="0"/>
              <a:endCxn id="6" idx="1"/>
            </p:cNvCxnSpPr>
            <p:nvPr/>
          </p:nvCxnSpPr>
          <p:spPr bwMode="gray">
            <a:xfrm flipV="1">
              <a:off x="7095849" y="2012350"/>
              <a:ext cx="1197751" cy="1388579"/>
            </a:xfrm>
            <a:prstGeom prst="straightConnector1">
              <a:avLst/>
            </a:prstGeom>
            <a:noFill/>
            <a:ln w="19050" cap="flat" cmpd="sng" algn="ctr">
              <a:solidFill>
                <a:srgbClr val="1D1D1A"/>
              </a:solidFill>
              <a:prstDash val="solid"/>
              <a:miter lim="800000"/>
              <a:headEnd type="none" w="med" len="med"/>
              <a:tailEnd type="none" w="med" len="med"/>
            </a:ln>
            <a:effectLst/>
          </p:spPr>
        </p:cxnSp>
      </p:grpSp>
      <p:cxnSp>
        <p:nvCxnSpPr>
          <p:cNvPr id="16" name="直接箭头连接符 15"/>
          <p:cNvCxnSpPr/>
          <p:nvPr/>
        </p:nvCxnSpPr>
        <p:spPr bwMode="gray">
          <a:xfrm rot="21240812">
            <a:off x="4139465" y="2771085"/>
            <a:ext cx="398154" cy="626269"/>
          </a:xfrm>
          <a:prstGeom prst="straightConnector1">
            <a:avLst/>
          </a:prstGeom>
          <a:ln w="38100">
            <a:solidFill>
              <a:schemeClr val="tx1">
                <a:lumMod val="65000"/>
                <a:lumOff val="35000"/>
              </a:schemeClr>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bwMode="gray">
          <a:xfrm rot="4499857">
            <a:off x="1972723" y="2750264"/>
            <a:ext cx="398154" cy="626269"/>
          </a:xfrm>
          <a:prstGeom prst="straightConnector1">
            <a:avLst/>
          </a:prstGeom>
          <a:ln w="38100">
            <a:solidFill>
              <a:schemeClr val="tx1">
                <a:lumMod val="65000"/>
                <a:lumOff val="35000"/>
              </a:schemeClr>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bwMode="gray">
          <a:xfrm>
            <a:off x="581606" y="2782529"/>
            <a:ext cx="1728770" cy="338554"/>
          </a:xfrm>
          <a:prstGeom prst="rect">
            <a:avLst/>
          </a:prstGeom>
          <a:noFill/>
        </p:spPr>
        <p:txBody>
          <a:bodyPr wrap="square" rtlCol="0">
            <a:noAutofit/>
          </a:bodyPr>
          <a:lstStyle/>
          <a:p>
            <a:pPr fontAlgn="ctr">
              <a:spcBef>
                <a:spcPts val="0"/>
              </a:spcBef>
              <a:spcAft>
                <a:spcPts val="0"/>
              </a:spcAft>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Hello Time: 2s</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6" name="直接箭头连接符 25"/>
          <p:cNvCxnSpPr/>
          <p:nvPr/>
        </p:nvCxnSpPr>
        <p:spPr bwMode="gray">
          <a:xfrm>
            <a:off x="2948492" y="4297072"/>
            <a:ext cx="772055" cy="0"/>
          </a:xfrm>
          <a:prstGeom prst="straightConnector1">
            <a:avLst/>
          </a:prstGeom>
          <a:ln w="38100">
            <a:solidFill>
              <a:schemeClr val="tx1">
                <a:lumMod val="65000"/>
                <a:lumOff val="35000"/>
              </a:schemeClr>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bwMode="gray">
          <a:xfrm>
            <a:off x="2465627" y="4437513"/>
            <a:ext cx="1728770" cy="338554"/>
          </a:xfrm>
          <a:prstGeom prst="rect">
            <a:avLst/>
          </a:prstGeom>
          <a:noFill/>
        </p:spPr>
        <p:txBody>
          <a:bodyPr wrap="square" rtlCol="0">
            <a:noAutofit/>
          </a:bodyPr>
          <a:lstStyle/>
          <a:p>
            <a:pPr fontAlgn="ctr">
              <a:spcBef>
                <a:spcPts val="0"/>
              </a:spcBef>
              <a:spcAft>
                <a:spcPts val="0"/>
              </a:spcAft>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Hello Time: 2s</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p:cNvSpPr txBox="1"/>
          <p:nvPr/>
        </p:nvSpPr>
        <p:spPr bwMode="gray">
          <a:xfrm>
            <a:off x="4483732" y="2782529"/>
            <a:ext cx="1728770" cy="338554"/>
          </a:xfrm>
          <a:prstGeom prst="rect">
            <a:avLst/>
          </a:prstGeom>
          <a:noFill/>
        </p:spPr>
        <p:txBody>
          <a:bodyPr wrap="square" rtlCol="0">
            <a:noAutofit/>
          </a:bodyPr>
          <a:lstStyle/>
          <a:p>
            <a:pPr fontAlgn="ctr">
              <a:spcBef>
                <a:spcPts val="0"/>
              </a:spcBef>
              <a:spcAft>
                <a:spcPts val="0"/>
              </a:spcAft>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Hello Time: 2s</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圆角矩形 75"/>
          <p:cNvSpPr/>
          <p:nvPr/>
        </p:nvSpPr>
        <p:spPr bwMode="gray">
          <a:xfrm>
            <a:off x="6517747" y="1477107"/>
            <a:ext cx="4784646" cy="655221"/>
          </a:xfrm>
          <a:prstGeom prst="roundRect">
            <a:avLst>
              <a:gd name="adj" fmla="val 10604"/>
            </a:avLst>
          </a:prstGeom>
          <a:solidFill>
            <a:srgbClr val="00B0F0"/>
          </a:solidFill>
          <a:ln>
            <a:noFill/>
          </a:ln>
        </p:spPr>
        <p:txBody>
          <a:bodyPr wrap="square" rtlCol="0" anchor="ctr" anchorCtr="0">
            <a:noAutofit/>
          </a:bodyPr>
          <a:lstStyle/>
          <a:p>
            <a:pPr algn="ctr" fontAlgn="ctr"/>
            <a:r>
              <a:rPr lang="en-US" sz="16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Configuration BPDU Transmission After the Topology Becomes Stable</a:t>
            </a:r>
            <a:endPar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圆角矩形 75"/>
          <p:cNvSpPr/>
          <p:nvPr/>
        </p:nvSpPr>
        <p:spPr bwMode="gray">
          <a:xfrm>
            <a:off x="6517747" y="2169814"/>
            <a:ext cx="4784646" cy="186393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80000" tIns="108000" rIns="180000" bIns="108000" rtlCol="0" anchor="ctr" anchorCtr="0">
            <a:noAutofit/>
          </a:bodyPr>
          <a:lstStyle/>
          <a:p>
            <a:pPr fontAlgn="base">
              <a:lnSpc>
                <a:spcPts val="2600"/>
              </a:lnSpc>
              <a:spcAft>
                <a:spcPts val="600"/>
              </a:spcAft>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RSTP improves the transmission mode of configuration BPDUs.</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0000" indent="-180000" fontAlgn="base">
              <a:lnSpc>
                <a:spcPts val="2600"/>
              </a:lnSpc>
              <a:spcAft>
                <a:spcPts val="600"/>
              </a:spcAft>
              <a:buFont typeface="Huawei Sans" panose="020C0503030203020204" pitchFamily="34" charset="0"/>
              <a:buChar cha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RSTP allows non-root bridges to send configuration BPDUs at an interval of Hello Time after the topology becomes stable, regardless of whether they have received configuration BPDUs from the root bridge.</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椭圆 35"/>
          <p:cNvSpPr>
            <a:spLocks noChangeAspect="1"/>
          </p:cNvSpPr>
          <p:nvPr/>
        </p:nvSpPr>
        <p:spPr bwMode="gray">
          <a:xfrm>
            <a:off x="2303628" y="2684376"/>
            <a:ext cx="211345" cy="211345"/>
          </a:xfrm>
          <a:prstGeom prst="ellipse">
            <a:avLst/>
          </a:prstGeom>
          <a:solidFill>
            <a:schemeClr val="bg1"/>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椭圆 36"/>
          <p:cNvSpPr>
            <a:spLocks noChangeAspect="1"/>
          </p:cNvSpPr>
          <p:nvPr/>
        </p:nvSpPr>
        <p:spPr bwMode="gray">
          <a:xfrm>
            <a:off x="4002219" y="2684376"/>
            <a:ext cx="211345" cy="211345"/>
          </a:xfrm>
          <a:prstGeom prst="ellipse">
            <a:avLst/>
          </a:prstGeom>
          <a:solidFill>
            <a:schemeClr val="bg1"/>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椭圆 37"/>
          <p:cNvSpPr>
            <a:spLocks noChangeAspect="1"/>
          </p:cNvSpPr>
          <p:nvPr/>
        </p:nvSpPr>
        <p:spPr bwMode="gray">
          <a:xfrm>
            <a:off x="2864341" y="4191399"/>
            <a:ext cx="211345" cy="211345"/>
          </a:xfrm>
          <a:prstGeom prst="ellipse">
            <a:avLst/>
          </a:prstGeom>
          <a:solidFill>
            <a:schemeClr val="bg1"/>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bwMode="gray">
          <a:xfrm>
            <a:off x="782516" y="5183285"/>
            <a:ext cx="1259747" cy="338554"/>
          </a:xfrm>
          <a:prstGeom prst="rect">
            <a:avLst/>
          </a:prstGeom>
          <a:noFill/>
        </p:spPr>
        <p:txBody>
          <a:bodyPr wrap="square" rtlCol="0">
            <a:noAutofit/>
          </a:bodyPr>
          <a:lstStyle/>
          <a:p>
            <a:pPr fontAlgn="ctr">
              <a:spcBef>
                <a:spcPts val="0"/>
              </a:spcBef>
              <a:spcAft>
                <a:spcPts val="0"/>
              </a:spcAft>
            </a:pPr>
            <a:r>
              <a:rPr lang="en-US" sz="1600" b="1" dirty="0" smtClean="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rPr>
              <a:t>RST BPDU</a:t>
            </a:r>
            <a:endParaRPr lang="en-US" sz="1600" b="1"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椭圆 39"/>
          <p:cNvSpPr>
            <a:spLocks noChangeAspect="1"/>
          </p:cNvSpPr>
          <p:nvPr/>
        </p:nvSpPr>
        <p:spPr bwMode="gray">
          <a:xfrm>
            <a:off x="540803" y="5237538"/>
            <a:ext cx="211345" cy="211345"/>
          </a:xfrm>
          <a:prstGeom prst="ellipse">
            <a:avLst/>
          </a:prstGeom>
          <a:solidFill>
            <a:schemeClr val="bg1"/>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圆角矩形 75"/>
          <p:cNvSpPr/>
          <p:nvPr/>
        </p:nvSpPr>
        <p:spPr bwMode="gray">
          <a:xfrm>
            <a:off x="6517747" y="4131604"/>
            <a:ext cx="4784646" cy="182078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80000" tIns="108000" rIns="180000" bIns="108000" rtlCol="0" anchor="ctr" anchorCtr="0">
            <a:noAutofit/>
          </a:bodyPr>
          <a:lstStyle/>
          <a:p>
            <a:pPr fontAlgn="ctr">
              <a:lnSpc>
                <a:spcPts val="2600"/>
              </a:lnSpc>
              <a:spcAft>
                <a:spcPts val="600"/>
              </a:spcAft>
            </a:pP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 STP, the root bridge sends configuration BPDUs at an interval of Hello Time after the topology becomes stable. Non-root bridges send configuration BPDUs only after they receive configuration BPDUs from uplink devices. This complicates the STP calculation and slows down network convergence.</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70611240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Improvement 4: Configuration BPDU Processing (2)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 name="组合 4"/>
          <p:cNvGrpSpPr/>
          <p:nvPr/>
        </p:nvGrpSpPr>
        <p:grpSpPr bwMode="gray">
          <a:xfrm>
            <a:off x="1414702" y="2053660"/>
            <a:ext cx="4538082" cy="2558226"/>
            <a:chOff x="6281092" y="1347279"/>
            <a:chExt cx="4538082" cy="2558226"/>
          </a:xfrm>
        </p:grpSpPr>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293600" y="1790950"/>
              <a:ext cx="540000" cy="442800"/>
            </a:xfrm>
            <a:prstGeom prst="rect">
              <a:avLst/>
            </a:prstGeom>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825849" y="3400929"/>
              <a:ext cx="540000" cy="442800"/>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761350" y="3400929"/>
              <a:ext cx="540000" cy="442800"/>
            </a:xfrm>
            <a:prstGeom prst="rect">
              <a:avLst/>
            </a:prstGeom>
          </p:spPr>
        </p:pic>
        <p:cxnSp>
          <p:nvCxnSpPr>
            <p:cNvPr id="9" name="直接连接符 8"/>
            <p:cNvCxnSpPr>
              <a:stCxn id="7" idx="3"/>
              <a:endCxn id="8" idx="1"/>
            </p:cNvCxnSpPr>
            <p:nvPr/>
          </p:nvCxnSpPr>
          <p:spPr bwMode="gray">
            <a:xfrm>
              <a:off x="7365849" y="3622329"/>
              <a:ext cx="2395501" cy="0"/>
            </a:xfrm>
            <a:prstGeom prst="line">
              <a:avLst/>
            </a:prstGeom>
            <a:noFill/>
            <a:ln w="19050" cap="flat" cmpd="sng" algn="ctr">
              <a:solidFill>
                <a:srgbClr val="1D1D1A"/>
              </a:solidFill>
              <a:prstDash val="solid"/>
              <a:miter lim="800000"/>
              <a:headEnd type="none" w="med" len="med"/>
              <a:tailEnd type="none" w="med" len="med"/>
            </a:ln>
            <a:effectLst/>
          </p:spPr>
        </p:cxnSp>
        <p:cxnSp>
          <p:nvCxnSpPr>
            <p:cNvPr id="10" name="直接连接符 9"/>
            <p:cNvCxnSpPr>
              <a:stCxn id="8" idx="0"/>
              <a:endCxn id="6" idx="3"/>
            </p:cNvCxnSpPr>
            <p:nvPr/>
          </p:nvCxnSpPr>
          <p:spPr bwMode="gray">
            <a:xfrm flipH="1" flipV="1">
              <a:off x="8833600" y="2012350"/>
              <a:ext cx="1197750" cy="1388579"/>
            </a:xfrm>
            <a:prstGeom prst="line">
              <a:avLst/>
            </a:prstGeom>
            <a:noFill/>
            <a:ln w="19050" cap="flat" cmpd="sng" algn="ctr">
              <a:solidFill>
                <a:srgbClr val="151515"/>
              </a:solidFill>
              <a:prstDash val="solid"/>
              <a:miter lim="800000"/>
            </a:ln>
            <a:effectLst/>
          </p:spPr>
        </p:cxnSp>
        <p:sp>
          <p:nvSpPr>
            <p:cNvPr id="11" name="文本框 10"/>
            <p:cNvSpPr txBox="1"/>
            <p:nvPr/>
          </p:nvSpPr>
          <p:spPr bwMode="gray">
            <a:xfrm>
              <a:off x="6281092" y="3377155"/>
              <a:ext cx="556563" cy="528350"/>
            </a:xfrm>
            <a:prstGeom prst="rect">
              <a:avLst/>
            </a:prstGeom>
            <a:noFill/>
          </p:spPr>
          <p:txBody>
            <a:bodyPr wrap="square" rtlCol="0">
              <a:noAutofit/>
            </a:bodyPr>
            <a:lstStyle/>
            <a:p>
              <a:pPr marL="0" marR="0" lvl="0" indent="0"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文本框 11"/>
            <p:cNvSpPr txBox="1"/>
            <p:nvPr/>
          </p:nvSpPr>
          <p:spPr bwMode="gray">
            <a:xfrm>
              <a:off x="10262611" y="3376901"/>
              <a:ext cx="556563" cy="528350"/>
            </a:xfrm>
            <a:prstGeom prst="rect">
              <a:avLst/>
            </a:prstGeom>
            <a:noFill/>
          </p:spPr>
          <p:txBody>
            <a:bodyPr wrap="square" rtlCol="0">
              <a:noAutofit/>
            </a:bodyPr>
            <a:lstStyle/>
            <a:p>
              <a:pPr marL="0" marR="0" lvl="0" indent="0"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SW3</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p:cNvSpPr txBox="1"/>
            <p:nvPr/>
          </p:nvSpPr>
          <p:spPr bwMode="gray">
            <a:xfrm>
              <a:off x="8000386" y="1347279"/>
              <a:ext cx="1678636" cy="528350"/>
            </a:xfrm>
            <a:prstGeom prst="rect">
              <a:avLst/>
            </a:prstGeom>
            <a:noFill/>
          </p:spPr>
          <p:txBody>
            <a:bodyPr wrap="square" rtlCol="0">
              <a:noAutofit/>
            </a:bodyPr>
            <a:lstStyle/>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SW1 (root bridge)</a:t>
              </a:r>
            </a:p>
          </p:txBody>
        </p:sp>
        <p:cxnSp>
          <p:nvCxnSpPr>
            <p:cNvPr id="14" name="直接箭头连接符 13"/>
            <p:cNvCxnSpPr>
              <a:stCxn id="7" idx="0"/>
              <a:endCxn id="6" idx="1"/>
            </p:cNvCxnSpPr>
            <p:nvPr/>
          </p:nvCxnSpPr>
          <p:spPr bwMode="gray">
            <a:xfrm flipV="1">
              <a:off x="7095849" y="2012350"/>
              <a:ext cx="1197751" cy="1388579"/>
            </a:xfrm>
            <a:prstGeom prst="straightConnector1">
              <a:avLst/>
            </a:prstGeom>
            <a:noFill/>
            <a:ln w="19050" cap="flat" cmpd="sng" algn="ctr">
              <a:solidFill>
                <a:srgbClr val="1D1D1A"/>
              </a:solidFill>
              <a:prstDash val="solid"/>
              <a:miter lim="800000"/>
              <a:headEnd type="none" w="med" len="med"/>
              <a:tailEnd type="none" w="med" len="med"/>
            </a:ln>
            <a:effectLst/>
          </p:spPr>
        </p:cxnSp>
      </p:grpSp>
      <p:sp>
        <p:nvSpPr>
          <p:cNvPr id="32" name="圆角矩形 75"/>
          <p:cNvSpPr/>
          <p:nvPr/>
        </p:nvSpPr>
        <p:spPr bwMode="gray">
          <a:xfrm>
            <a:off x="6517747" y="2007046"/>
            <a:ext cx="4784646" cy="394020"/>
          </a:xfrm>
          <a:prstGeom prst="roundRect">
            <a:avLst>
              <a:gd name="adj" fmla="val 10604"/>
            </a:avLst>
          </a:prstGeom>
          <a:solidFill>
            <a:srgbClr val="00B0F0"/>
          </a:solidFill>
          <a:ln>
            <a:noFill/>
          </a:ln>
        </p:spPr>
        <p:txBody>
          <a:bodyPr wrap="square" rtlCol="0" anchor="ctr" anchorCtr="0">
            <a:noAutofit/>
          </a:bodyPr>
          <a:lstStyle/>
          <a:p>
            <a:pPr algn="ctr"/>
            <a:r>
              <a:rPr lang="en-US" altLang="zh-CN" sz="16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Shorter </a:t>
            </a:r>
            <a:r>
              <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BPDU Timeout Interval</a:t>
            </a:r>
          </a:p>
        </p:txBody>
      </p:sp>
      <p:sp>
        <p:nvSpPr>
          <p:cNvPr id="33" name="圆角矩形 75"/>
          <p:cNvSpPr/>
          <p:nvPr/>
        </p:nvSpPr>
        <p:spPr bwMode="gray">
          <a:xfrm>
            <a:off x="6517747" y="2438552"/>
            <a:ext cx="4784646" cy="149974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80000" tIns="108000" rIns="180000" bIns="108000" rtlCol="0" anchor="ctr" anchorCtr="0">
            <a:noAutofit/>
          </a:bodyPr>
          <a:lstStyle/>
          <a:p>
            <a:pPr>
              <a:lnSpc>
                <a:spcPts val="2600"/>
              </a:lnSpc>
            </a:pPr>
            <a:r>
              <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If a port does not receive any configuration BPDU from the </a:t>
            </a:r>
            <a:r>
              <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uplink </a:t>
            </a:r>
            <a:r>
              <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device within the timeout interval (three intervals of the Hello timer), the device considers that the negotiation with the neighbor fails.</a:t>
            </a:r>
          </a:p>
        </p:txBody>
      </p:sp>
      <p:cxnSp>
        <p:nvCxnSpPr>
          <p:cNvPr id="38" name="直接箭头连接符 37"/>
          <p:cNvCxnSpPr/>
          <p:nvPr/>
        </p:nvCxnSpPr>
        <p:spPr bwMode="gray">
          <a:xfrm>
            <a:off x="2740675" y="4126826"/>
            <a:ext cx="772055" cy="0"/>
          </a:xfrm>
          <a:prstGeom prst="straightConnector1">
            <a:avLst/>
          </a:prstGeom>
          <a:ln w="38100">
            <a:solidFill>
              <a:schemeClr val="tx1">
                <a:lumMod val="50000"/>
                <a:lumOff val="5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2" name="圆角矩形标注 1"/>
          <p:cNvSpPr/>
          <p:nvPr/>
        </p:nvSpPr>
        <p:spPr bwMode="gray">
          <a:xfrm>
            <a:off x="1866283" y="4659730"/>
            <a:ext cx="2172317" cy="962111"/>
          </a:xfrm>
          <a:prstGeom prst="wedgeRoundRectCallout">
            <a:avLst>
              <a:gd name="adj1" fmla="val -25851"/>
              <a:gd name="adj2" fmla="val -68025"/>
              <a:gd name="adj3" fmla="val 16667"/>
            </a:avLst>
          </a:prstGeom>
          <a:solidFill>
            <a:srgbClr val="FFFFCC"/>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r>
              <a:rPr lang="en-US" altLang="zh-CN" sz="14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After 6s, the device considers the neighbor invalid and sends its own RST BPDU.</a:t>
            </a:r>
          </a:p>
        </p:txBody>
      </p:sp>
      <p:sp>
        <p:nvSpPr>
          <p:cNvPr id="47" name="文本框 46"/>
          <p:cNvSpPr txBox="1"/>
          <p:nvPr/>
        </p:nvSpPr>
        <p:spPr bwMode="gray">
          <a:xfrm>
            <a:off x="782516" y="5695789"/>
            <a:ext cx="1259747" cy="338554"/>
          </a:xfrm>
          <a:prstGeom prst="rect">
            <a:avLst/>
          </a:prstGeom>
          <a:noFill/>
        </p:spPr>
        <p:txBody>
          <a:bodyPr wrap="square" rtlCol="0">
            <a:noAutofit/>
          </a:bodyPr>
          <a:lstStyle/>
          <a:p>
            <a:pPr fontAlgn="ctr">
              <a:spcBef>
                <a:spcPts val="0"/>
              </a:spcBef>
              <a:spcAft>
                <a:spcPts val="0"/>
              </a:spcAft>
            </a:pPr>
            <a:r>
              <a:rPr lang="en-US" sz="1600" b="1" dirty="0" smtClean="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rPr>
              <a:t>RST BPDU</a:t>
            </a:r>
            <a:endParaRPr lang="en-US" sz="1600" b="1"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椭圆 47"/>
          <p:cNvSpPr>
            <a:spLocks noChangeAspect="1"/>
          </p:cNvSpPr>
          <p:nvPr/>
        </p:nvSpPr>
        <p:spPr bwMode="gray">
          <a:xfrm>
            <a:off x="540803" y="5750042"/>
            <a:ext cx="211345" cy="211345"/>
          </a:xfrm>
          <a:prstGeom prst="ellipse">
            <a:avLst/>
          </a:prstGeom>
          <a:solidFill>
            <a:schemeClr val="bg1"/>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椭圆 48"/>
          <p:cNvSpPr>
            <a:spLocks noChangeAspect="1"/>
          </p:cNvSpPr>
          <p:nvPr/>
        </p:nvSpPr>
        <p:spPr bwMode="gray">
          <a:xfrm>
            <a:off x="2635002" y="4021917"/>
            <a:ext cx="211345" cy="211345"/>
          </a:xfrm>
          <a:prstGeom prst="ellipse">
            <a:avLst/>
          </a:prstGeom>
          <a:solidFill>
            <a:schemeClr val="bg1"/>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圆角矩形 75"/>
          <p:cNvSpPr/>
          <p:nvPr/>
        </p:nvSpPr>
        <p:spPr bwMode="gray">
          <a:xfrm>
            <a:off x="6517747" y="4049201"/>
            <a:ext cx="4714935" cy="73455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80000" tIns="108000" rIns="180000" bIns="108000" rtlCol="0" anchor="ctr" anchorCtr="0">
            <a:noAutofit/>
          </a:bodyPr>
          <a:lstStyle/>
          <a:p>
            <a:pPr fontAlgn="ctr">
              <a:lnSpc>
                <a:spcPts val="2600"/>
              </a:lnSpc>
              <a:spcAft>
                <a:spcPts val="600"/>
              </a:spcAft>
            </a:pPr>
            <a:endPar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600"/>
              </a:lnSpc>
              <a:spcAft>
                <a:spcPts val="600"/>
              </a:spcAft>
            </a:pPr>
            <a:r>
              <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STP </a:t>
            </a:r>
            <a:r>
              <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needs to wait for </a:t>
            </a:r>
            <a:r>
              <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the time specified by the </a:t>
            </a:r>
            <a:r>
              <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Max </a:t>
            </a:r>
            <a:r>
              <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Age timer.</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600"/>
              </a:lnSpc>
              <a:spcAft>
                <a:spcPts val="600"/>
              </a:spcAft>
            </a:pPr>
            <a:endPar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p:cNvSpPr txBox="1"/>
          <p:nvPr/>
        </p:nvSpPr>
        <p:spPr bwMode="gray">
          <a:xfrm>
            <a:off x="913353" y="3396082"/>
            <a:ext cx="1680989" cy="338554"/>
          </a:xfrm>
          <a:prstGeom prst="rect">
            <a:avLst/>
          </a:prstGeom>
          <a:noFill/>
        </p:spPr>
        <p:txBody>
          <a:bodyPr wrap="square" rtlCol="0">
            <a:noAutofit/>
          </a:bodyPr>
          <a:lstStyle/>
          <a:p>
            <a:pPr fontAlgn="ctr">
              <a:spcBef>
                <a:spcPts val="0"/>
              </a:spcBef>
              <a:spcAft>
                <a:spcPts val="0"/>
              </a:spcAft>
            </a:pPr>
            <a:r>
              <a:rPr lang="en-US" sz="16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Unidirectional link fault</a:t>
            </a:r>
            <a:endParaRPr lang="en-US" altLang="zh-CN" sz="16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下箭头 63"/>
          <p:cNvSpPr/>
          <p:nvPr/>
        </p:nvSpPr>
        <p:spPr bwMode="gray">
          <a:xfrm rot="18029496" flipV="1">
            <a:off x="2121596" y="2737906"/>
            <a:ext cx="575197" cy="512938"/>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99DFF9"/>
              </a:gs>
              <a:gs pos="100000">
                <a:schemeClr val="bg1">
                  <a:alpha val="0"/>
                </a:schemeClr>
              </a:gs>
            </a:gsLst>
            <a:lin ang="16200000" scaled="1"/>
            <a:tileRect/>
          </a:gradFill>
          <a:ln w="19050">
            <a:gradFill flip="none" rotWithShape="1">
              <a:gsLst>
                <a:gs pos="100000">
                  <a:schemeClr val="bg1">
                    <a:lumMod val="100000"/>
                    <a:alpha val="0"/>
                  </a:schemeClr>
                </a:gs>
                <a:gs pos="31000">
                  <a:srgbClr val="99DFF9"/>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4" name="组合 23"/>
          <p:cNvGrpSpPr/>
          <p:nvPr/>
        </p:nvGrpSpPr>
        <p:grpSpPr bwMode="gray">
          <a:xfrm rot="4923948">
            <a:off x="525269" y="1334153"/>
            <a:ext cx="1800000" cy="1800000"/>
            <a:chOff x="3854220" y="1479147"/>
            <a:chExt cx="1800000" cy="1800000"/>
          </a:xfrm>
        </p:grpSpPr>
        <p:sp>
          <p:nvSpPr>
            <p:cNvPr id="28" name="椭圆 27"/>
            <p:cNvSpPr/>
            <p:nvPr/>
          </p:nvSpPr>
          <p:spPr bwMode="gray">
            <a:xfrm>
              <a:off x="3854220" y="1479147"/>
              <a:ext cx="1800000" cy="1800000"/>
            </a:xfrm>
            <a:prstGeom prst="ellipse">
              <a:avLst/>
            </a:prstGeom>
            <a:solidFill>
              <a:srgbClr val="F4FBFE"/>
            </a:solidFill>
            <a:ln w="2857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9" name="直接箭头连接符 28"/>
            <p:cNvCxnSpPr/>
            <p:nvPr/>
          </p:nvCxnSpPr>
          <p:spPr bwMode="gray">
            <a:xfrm>
              <a:off x="4172068" y="1990822"/>
              <a:ext cx="990786" cy="1093753"/>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p:nvPr/>
          </p:nvCxnSpPr>
          <p:spPr bwMode="gray">
            <a:xfrm>
              <a:off x="4412011" y="1812387"/>
              <a:ext cx="986311" cy="1074469"/>
            </a:xfrm>
            <a:prstGeom prst="straightConnector1">
              <a:avLst/>
            </a:prstGeom>
            <a:ln w="1905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31" name="Can 9"/>
            <p:cNvSpPr/>
            <p:nvPr/>
          </p:nvSpPr>
          <p:spPr bwMode="gray">
            <a:xfrm rot="8215495">
              <a:off x="4511742" y="2093419"/>
              <a:ext cx="522574" cy="666049"/>
            </a:xfrm>
            <a:prstGeom prst="can">
              <a:avLst/>
            </a:prstGeom>
            <a:gradFill flip="none" rotWithShape="1">
              <a:gsLst>
                <a:gs pos="0">
                  <a:schemeClr val="bg1">
                    <a:lumMod val="95000"/>
                  </a:schemeClr>
                </a:gs>
                <a:gs pos="100000">
                  <a:schemeClr val="bg1">
                    <a:lumMod val="95000"/>
                  </a:schemeClr>
                </a:gs>
              </a:gsLst>
              <a:lin ang="2700000" scaled="1"/>
              <a:tileRect/>
            </a:gra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136"/>
            <p:cNvSpPr txBox="1"/>
            <p:nvPr/>
          </p:nvSpPr>
          <p:spPr bwMode="gray">
            <a:xfrm rot="13591313">
              <a:off x="4329829" y="2151440"/>
              <a:ext cx="756656" cy="528350"/>
            </a:xfrm>
            <a:prstGeom prst="rect">
              <a:avLst/>
            </a:prstGeom>
            <a:noFill/>
          </p:spPr>
          <p:txBody>
            <a:bodyPr wrap="square" rtlCol="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914478" eaLnBrk="1" fontAlgn="ctr" latinLnBrk="0" hangingPunct="1">
                <a:lnSpc>
                  <a:spcPts val="3440"/>
                </a:lnSpc>
                <a:spcBef>
                  <a:spcPts val="0"/>
                </a:spcBef>
                <a:spcAft>
                  <a:spcPts val="0"/>
                </a:spcAft>
                <a:buClrTx/>
                <a:buSzTx/>
                <a:buFontTx/>
                <a:buNone/>
                <a:tabLst/>
                <a:defRPr/>
              </a:pPr>
              <a:r>
                <a:rPr lang="en-US" sz="1600" b="1"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LINK</a:t>
              </a:r>
              <a:endParaRPr kumimoji="0" lang="en-US" altLang="zh-CN" sz="1600" b="1"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十字形 34"/>
            <p:cNvSpPr/>
            <p:nvPr/>
          </p:nvSpPr>
          <p:spPr bwMode="gray">
            <a:xfrm rot="1218251">
              <a:off x="4897761" y="2807577"/>
              <a:ext cx="252000" cy="252000"/>
            </a:xfrm>
            <a:prstGeom prst="plus">
              <a:avLst>
                <a:gd name="adj" fmla="val 39697"/>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spcBef>
                  <a:spcPts val="0"/>
                </a:spcBef>
                <a:spcAft>
                  <a:spcPts val="0"/>
                </a:spcAft>
              </a:pPr>
              <a:endParaRPr lang="en-US" altLang="zh-CN" sz="9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36" name="直接箭头连接符 35"/>
          <p:cNvCxnSpPr>
            <a:stCxn id="37" idx="3"/>
          </p:cNvCxnSpPr>
          <p:nvPr/>
        </p:nvCxnSpPr>
        <p:spPr bwMode="gray">
          <a:xfrm flipH="1">
            <a:off x="2458129" y="3009644"/>
            <a:ext cx="501973" cy="564575"/>
          </a:xfrm>
          <a:prstGeom prst="straightConnector1">
            <a:avLst/>
          </a:prstGeom>
          <a:ln w="38100">
            <a:solidFill>
              <a:schemeClr val="tx1">
                <a:lumMod val="65000"/>
                <a:lumOff val="35000"/>
              </a:schemeClr>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37" name="椭圆 36"/>
          <p:cNvSpPr>
            <a:spLocks noChangeAspect="1"/>
          </p:cNvSpPr>
          <p:nvPr/>
        </p:nvSpPr>
        <p:spPr bwMode="gray">
          <a:xfrm>
            <a:off x="2929151" y="2829250"/>
            <a:ext cx="211345" cy="211345"/>
          </a:xfrm>
          <a:prstGeom prst="ellipse">
            <a:avLst/>
          </a:prstGeom>
          <a:solidFill>
            <a:schemeClr val="bg1"/>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十字形 24"/>
          <p:cNvSpPr/>
          <p:nvPr/>
        </p:nvSpPr>
        <p:spPr bwMode="gray">
          <a:xfrm rot="20700000">
            <a:off x="2573358" y="3098986"/>
            <a:ext cx="345945" cy="345945"/>
          </a:xfrm>
          <a:prstGeom prst="plus">
            <a:avLst>
              <a:gd name="adj" fmla="val 39697"/>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9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7237480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Improvement 4: Configuration BPDU Processing (3)</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 name="组合 4"/>
          <p:cNvGrpSpPr/>
          <p:nvPr/>
        </p:nvGrpSpPr>
        <p:grpSpPr bwMode="gray">
          <a:xfrm>
            <a:off x="957506" y="1696525"/>
            <a:ext cx="4538082" cy="2620396"/>
            <a:chOff x="6281092" y="1285109"/>
            <a:chExt cx="4538082" cy="2620396"/>
          </a:xfrm>
        </p:grpSpPr>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293600" y="1790950"/>
              <a:ext cx="540000" cy="442800"/>
            </a:xfrm>
            <a:prstGeom prst="rect">
              <a:avLst/>
            </a:prstGeom>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825849" y="3400929"/>
              <a:ext cx="540000" cy="442800"/>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761350" y="3400929"/>
              <a:ext cx="540000" cy="442800"/>
            </a:xfrm>
            <a:prstGeom prst="rect">
              <a:avLst/>
            </a:prstGeom>
          </p:spPr>
        </p:pic>
        <p:cxnSp>
          <p:nvCxnSpPr>
            <p:cNvPr id="9" name="直接连接符 8"/>
            <p:cNvCxnSpPr>
              <a:stCxn id="7" idx="3"/>
              <a:endCxn id="8" idx="1"/>
            </p:cNvCxnSpPr>
            <p:nvPr/>
          </p:nvCxnSpPr>
          <p:spPr bwMode="gray">
            <a:xfrm>
              <a:off x="7365849" y="3622329"/>
              <a:ext cx="2395501" cy="0"/>
            </a:xfrm>
            <a:prstGeom prst="line">
              <a:avLst/>
            </a:prstGeom>
            <a:noFill/>
            <a:ln w="19050" cap="flat" cmpd="sng" algn="ctr">
              <a:solidFill>
                <a:srgbClr val="151515"/>
              </a:solidFill>
              <a:prstDash val="solid"/>
              <a:miter lim="800000"/>
            </a:ln>
            <a:effectLst/>
          </p:spPr>
        </p:cxnSp>
        <p:cxnSp>
          <p:nvCxnSpPr>
            <p:cNvPr id="10" name="直接连接符 9"/>
            <p:cNvCxnSpPr>
              <a:stCxn id="8" idx="0"/>
              <a:endCxn id="6" idx="3"/>
            </p:cNvCxnSpPr>
            <p:nvPr/>
          </p:nvCxnSpPr>
          <p:spPr bwMode="gray">
            <a:xfrm flipH="1" flipV="1">
              <a:off x="8833600" y="2012350"/>
              <a:ext cx="1197750" cy="1388579"/>
            </a:xfrm>
            <a:prstGeom prst="line">
              <a:avLst/>
            </a:prstGeom>
            <a:noFill/>
            <a:ln w="19050" cap="flat" cmpd="sng" algn="ctr">
              <a:solidFill>
                <a:srgbClr val="151515"/>
              </a:solidFill>
              <a:prstDash val="solid"/>
              <a:miter lim="800000"/>
            </a:ln>
            <a:effectLst/>
          </p:spPr>
        </p:cxnSp>
        <p:sp>
          <p:nvSpPr>
            <p:cNvPr id="11" name="文本框 10"/>
            <p:cNvSpPr txBox="1"/>
            <p:nvPr/>
          </p:nvSpPr>
          <p:spPr bwMode="gray">
            <a:xfrm>
              <a:off x="6281092" y="3377155"/>
              <a:ext cx="556563" cy="528350"/>
            </a:xfrm>
            <a:prstGeom prst="rect">
              <a:avLst/>
            </a:prstGeom>
            <a:noFill/>
          </p:spPr>
          <p:txBody>
            <a:bodyPr wrap="square" rtlCol="0">
              <a:noAutofit/>
            </a:bodyPr>
            <a:lstStyle/>
            <a:p>
              <a:pPr marL="0" marR="0" lvl="0" indent="0"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文本框 11"/>
            <p:cNvSpPr txBox="1"/>
            <p:nvPr/>
          </p:nvSpPr>
          <p:spPr bwMode="gray">
            <a:xfrm>
              <a:off x="10262611" y="3376901"/>
              <a:ext cx="556563" cy="528350"/>
            </a:xfrm>
            <a:prstGeom prst="rect">
              <a:avLst/>
            </a:prstGeom>
            <a:noFill/>
          </p:spPr>
          <p:txBody>
            <a:bodyPr wrap="square" rtlCol="0">
              <a:noAutofit/>
            </a:bodyPr>
            <a:lstStyle/>
            <a:p>
              <a:pPr marL="0" marR="0" lvl="0" indent="0"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SW3</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p:cNvSpPr txBox="1"/>
            <p:nvPr/>
          </p:nvSpPr>
          <p:spPr bwMode="gray">
            <a:xfrm>
              <a:off x="7578271" y="1285109"/>
              <a:ext cx="1970656" cy="964367"/>
            </a:xfrm>
            <a:prstGeom prst="rect">
              <a:avLst/>
            </a:prstGeom>
            <a:noFill/>
          </p:spPr>
          <p:txBody>
            <a:bodyPr wrap="square" rtlCol="0">
              <a:noAutofit/>
            </a:bodyPr>
            <a:lstStyle/>
            <a:p>
              <a:pPr marL="0" marR="0" lvl="0" indent="0" algn="ctr"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SW1 (root bridge)</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 name="直接箭头连接符 13"/>
            <p:cNvCxnSpPr>
              <a:stCxn id="7" idx="0"/>
              <a:endCxn id="6" idx="1"/>
            </p:cNvCxnSpPr>
            <p:nvPr/>
          </p:nvCxnSpPr>
          <p:spPr bwMode="gray">
            <a:xfrm flipV="1">
              <a:off x="7095849" y="2012350"/>
              <a:ext cx="1197751" cy="1388579"/>
            </a:xfrm>
            <a:prstGeom prst="straightConnector1">
              <a:avLst/>
            </a:prstGeom>
            <a:noFill/>
            <a:ln w="19050" cap="flat" cmpd="sng" algn="ctr">
              <a:solidFill>
                <a:srgbClr val="1D1D1A"/>
              </a:solidFill>
              <a:prstDash val="solid"/>
              <a:miter lim="800000"/>
              <a:headEnd type="none" w="med" len="med"/>
              <a:tailEnd type="none" w="med" len="med"/>
            </a:ln>
            <a:effectLst/>
          </p:spPr>
        </p:cxnSp>
      </p:grpSp>
      <p:sp>
        <p:nvSpPr>
          <p:cNvPr id="38" name="圆角矩形标注 37"/>
          <p:cNvSpPr/>
          <p:nvPr/>
        </p:nvSpPr>
        <p:spPr bwMode="gray">
          <a:xfrm>
            <a:off x="752149" y="4386309"/>
            <a:ext cx="2848302" cy="1272896"/>
          </a:xfrm>
          <a:prstGeom prst="wedgeRoundRectCallout">
            <a:avLst>
              <a:gd name="adj1" fmla="val -18498"/>
              <a:gd name="adj2" fmla="val -63760"/>
              <a:gd name="adj3" fmla="val 16667"/>
            </a:avLst>
          </a:prstGeom>
          <a:solidFill>
            <a:srgbClr val="FFFFCC"/>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180000" indent="-180000" fontAlgn="ctr">
              <a:spcAft>
                <a:spcPts val="600"/>
              </a:spcAft>
              <a:buFont typeface="+mj-lt"/>
              <a:buAutoNum type="arabicPeriod"/>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If SW2 does not receive any RST BPDU from the uplink device, it considers itself as the root bridge and sends its own BPDU.</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bwMode="gray">
          <a:xfrm>
            <a:off x="782516" y="5980090"/>
            <a:ext cx="1259747" cy="338554"/>
          </a:xfrm>
          <a:prstGeom prst="rect">
            <a:avLst/>
          </a:prstGeom>
          <a:noFill/>
        </p:spPr>
        <p:txBody>
          <a:bodyPr wrap="square" rtlCol="0">
            <a:noAutofit/>
          </a:bodyPr>
          <a:lstStyle/>
          <a:p>
            <a:pPr fontAlgn="ctr">
              <a:spcBef>
                <a:spcPts val="0"/>
              </a:spcBef>
              <a:spcAft>
                <a:spcPts val="0"/>
              </a:spcAft>
            </a:pPr>
            <a:r>
              <a:rPr lang="en-US" sz="1600" b="1" dirty="0" smtClean="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rPr>
              <a:t>RST BPDU</a:t>
            </a:r>
            <a:endParaRPr lang="en-US" sz="1600" b="1"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椭圆 41"/>
          <p:cNvSpPr>
            <a:spLocks noChangeAspect="1"/>
          </p:cNvSpPr>
          <p:nvPr/>
        </p:nvSpPr>
        <p:spPr bwMode="gray">
          <a:xfrm>
            <a:off x="540803" y="6034343"/>
            <a:ext cx="211345" cy="211345"/>
          </a:xfrm>
          <a:prstGeom prst="ellipse">
            <a:avLst/>
          </a:prstGeom>
          <a:solidFill>
            <a:schemeClr val="bg1"/>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十字形 43"/>
          <p:cNvSpPr/>
          <p:nvPr/>
        </p:nvSpPr>
        <p:spPr bwMode="gray">
          <a:xfrm rot="1372902">
            <a:off x="2192155" y="2974594"/>
            <a:ext cx="345945" cy="345945"/>
          </a:xfrm>
          <a:prstGeom prst="plus">
            <a:avLst>
              <a:gd name="adj" fmla="val 39697"/>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9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框 44"/>
          <p:cNvSpPr txBox="1"/>
          <p:nvPr/>
        </p:nvSpPr>
        <p:spPr bwMode="gray">
          <a:xfrm>
            <a:off x="1223901" y="2914078"/>
            <a:ext cx="1072679" cy="338554"/>
          </a:xfrm>
          <a:prstGeom prst="rect">
            <a:avLst/>
          </a:prstGeom>
          <a:noFill/>
        </p:spPr>
        <p:txBody>
          <a:bodyPr wrap="square" rtlCol="0">
            <a:noAutofit/>
          </a:bodyPr>
          <a:lstStyle/>
          <a:p>
            <a:pPr fontAlgn="ctr">
              <a:spcBef>
                <a:spcPts val="0"/>
              </a:spcBef>
              <a:spcAft>
                <a:spcPts val="0"/>
              </a:spcAft>
            </a:pPr>
            <a:r>
              <a:rPr lang="en-US" sz="16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Link fault</a:t>
            </a:r>
            <a:endParaRPr lang="en-US" altLang="zh-CN" sz="16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6" name="直接箭头连接符 45"/>
          <p:cNvCxnSpPr/>
          <p:nvPr/>
        </p:nvCxnSpPr>
        <p:spPr bwMode="gray">
          <a:xfrm rot="21240812">
            <a:off x="4139465" y="2771085"/>
            <a:ext cx="398154" cy="626269"/>
          </a:xfrm>
          <a:prstGeom prst="straightConnector1">
            <a:avLst/>
          </a:prstGeom>
          <a:ln w="38100">
            <a:solidFill>
              <a:schemeClr val="tx1">
                <a:lumMod val="65000"/>
                <a:lumOff val="35000"/>
              </a:schemeClr>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47" name="椭圆 46"/>
          <p:cNvSpPr>
            <a:spLocks noChangeAspect="1"/>
          </p:cNvSpPr>
          <p:nvPr/>
        </p:nvSpPr>
        <p:spPr bwMode="gray">
          <a:xfrm>
            <a:off x="4002219" y="2684376"/>
            <a:ext cx="211345" cy="211345"/>
          </a:xfrm>
          <a:prstGeom prst="ellipse">
            <a:avLst/>
          </a:prstGeom>
          <a:solidFill>
            <a:schemeClr val="bg1"/>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8" name="直接箭头连接符 47"/>
          <p:cNvCxnSpPr/>
          <p:nvPr/>
        </p:nvCxnSpPr>
        <p:spPr bwMode="gray">
          <a:xfrm>
            <a:off x="2283479" y="3831861"/>
            <a:ext cx="772055" cy="0"/>
          </a:xfrm>
          <a:prstGeom prst="straightConnector1">
            <a:avLst/>
          </a:prstGeom>
          <a:ln w="38100">
            <a:solidFill>
              <a:schemeClr val="tx1">
                <a:lumMod val="50000"/>
                <a:lumOff val="5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49" name="椭圆 48"/>
          <p:cNvSpPr>
            <a:spLocks noChangeAspect="1"/>
          </p:cNvSpPr>
          <p:nvPr/>
        </p:nvSpPr>
        <p:spPr bwMode="gray">
          <a:xfrm>
            <a:off x="2177806" y="3726952"/>
            <a:ext cx="211345" cy="211345"/>
          </a:xfrm>
          <a:prstGeom prst="ellipse">
            <a:avLst/>
          </a:prstGeom>
          <a:solidFill>
            <a:schemeClr val="bg1"/>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圆角矩形标注 49"/>
          <p:cNvSpPr/>
          <p:nvPr/>
        </p:nvSpPr>
        <p:spPr bwMode="gray">
          <a:xfrm>
            <a:off x="3835269" y="4374827"/>
            <a:ext cx="2689356" cy="1283023"/>
          </a:xfrm>
          <a:prstGeom prst="wedgeRoundRectCallout">
            <a:avLst>
              <a:gd name="adj1" fmla="val -20486"/>
              <a:gd name="adj2" fmla="val -63088"/>
              <a:gd name="adj3" fmla="val 16667"/>
            </a:avLst>
          </a:prstGeom>
          <a:solidFill>
            <a:srgbClr val="FFFFCC"/>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180000" indent="-180000" fontAlgn="ctr">
              <a:spcAft>
                <a:spcPts val="600"/>
              </a:spcAft>
              <a:buFont typeface="+mj-lt"/>
              <a:buAutoNum type="arabicPeriod" startAt="2"/>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After receiving an inferior BPDU, SW</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3</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compares it with the cached RST BPDU and immediately responds with its own RST BPDU.</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1" name="直接箭头连接符 50"/>
          <p:cNvCxnSpPr/>
          <p:nvPr/>
        </p:nvCxnSpPr>
        <p:spPr bwMode="gray">
          <a:xfrm flipH="1">
            <a:off x="3472425" y="4204033"/>
            <a:ext cx="772055" cy="0"/>
          </a:xfrm>
          <a:prstGeom prst="straightConnector1">
            <a:avLst/>
          </a:prstGeom>
          <a:ln w="38100">
            <a:solidFill>
              <a:schemeClr val="tx1">
                <a:lumMod val="50000"/>
                <a:lumOff val="50000"/>
              </a:schemeClr>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52" name="椭圆 51"/>
          <p:cNvSpPr>
            <a:spLocks noChangeAspect="1"/>
          </p:cNvSpPr>
          <p:nvPr/>
        </p:nvSpPr>
        <p:spPr bwMode="gray">
          <a:xfrm>
            <a:off x="4108889" y="4099077"/>
            <a:ext cx="211345" cy="211345"/>
          </a:xfrm>
          <a:prstGeom prst="ellipse">
            <a:avLst/>
          </a:prstGeom>
          <a:solidFill>
            <a:schemeClr val="bg1"/>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圆角矩形 75"/>
          <p:cNvSpPr/>
          <p:nvPr/>
        </p:nvSpPr>
        <p:spPr bwMode="gray">
          <a:xfrm>
            <a:off x="6878815" y="1591026"/>
            <a:ext cx="4784646" cy="394020"/>
          </a:xfrm>
          <a:prstGeom prst="roundRect">
            <a:avLst>
              <a:gd name="adj" fmla="val 10604"/>
            </a:avLst>
          </a:prstGeom>
          <a:solidFill>
            <a:srgbClr val="00B0F0"/>
          </a:solidFill>
          <a:ln>
            <a:noFill/>
          </a:ln>
        </p:spPr>
        <p:txBody>
          <a:bodyPr wrap="square" rtlCol="0" anchor="ctr" anchorCtr="0">
            <a:noAutofit/>
          </a:bodyPr>
          <a:lstStyle/>
          <a:p>
            <a:pPr algn="ctr" fontAlgn="ctr"/>
            <a:r>
              <a:rPr lang="en-US" sz="16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Processing an Inferior BPDU</a:t>
            </a: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圆角矩形 75"/>
          <p:cNvSpPr/>
          <p:nvPr/>
        </p:nvSpPr>
        <p:spPr bwMode="gray">
          <a:xfrm>
            <a:off x="6878815" y="2022531"/>
            <a:ext cx="4784646" cy="284840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ctr" anchorCtr="0">
            <a:noAutofit/>
          </a:bodyPr>
          <a:lstStyle/>
          <a:p>
            <a:pPr marL="177800" indent="-177800" fontAlgn="ctr">
              <a:lnSpc>
                <a:spcPts val="26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When a port receives an RST BPDU from the uplink designated bridge, the port compares the cached RST BPDU with its own RST BPDU.</a:t>
            </a:r>
          </a:p>
          <a:p>
            <a:pPr marL="177800" indent="-177800" fontAlgn="ctr">
              <a:lnSpc>
                <a:spcPts val="26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If the number of RST BPDUs cached on the port is superior to the received RST BPDU, the port discards the received RST BPDU and immediately responds with the cached RST BPDU. This speeds up network convergence.</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圆角矩形 75"/>
          <p:cNvSpPr/>
          <p:nvPr/>
        </p:nvSpPr>
        <p:spPr bwMode="gray">
          <a:xfrm>
            <a:off x="6878815" y="4945702"/>
            <a:ext cx="4784646" cy="733484"/>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80000" tIns="108000" rIns="180000" bIns="108000" rtlCol="0" anchor="ctr" anchorCtr="0">
            <a:noAutofit/>
          </a:bodyPr>
          <a:lstStyle/>
          <a:p>
            <a:pPr fontAlgn="ctr">
              <a:lnSpc>
                <a:spcPts val="2600"/>
              </a:lnSpc>
              <a:spcAft>
                <a:spcPts val="600"/>
              </a:spcAft>
            </a:pPr>
            <a:r>
              <a:rPr lang="en-US"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 STP, only the designated port can process the inferior BPDU immediately.</a:t>
            </a:r>
            <a:endPar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951312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2"/>
                                        </p:tgtEl>
                                        <p:attrNameLst>
                                          <p:attrName>style.visibility</p:attrName>
                                        </p:attrNameLst>
                                      </p:cBhvr>
                                      <p:to>
                                        <p:strVal val="visible"/>
                                      </p:to>
                                    </p:set>
                                  </p:childTnLst>
                                </p:cTn>
                              </p:par>
                              <p:par>
                                <p:cTn id="11" presetID="1" presetClass="exit" presetSubtype="0" fill="hold" nodeType="withEffect">
                                  <p:stCondLst>
                                    <p:cond delay="0"/>
                                  </p:stCondLst>
                                  <p:childTnLst>
                                    <p:set>
                                      <p:cBhvr>
                                        <p:cTn id="12" dur="1" fill="hold">
                                          <p:stCondLst>
                                            <p:cond delay="0"/>
                                          </p:stCondLst>
                                        </p:cTn>
                                        <p:tgtEl>
                                          <p:spTgt spid="48"/>
                                        </p:tgtEl>
                                        <p:attrNameLst>
                                          <p:attrName>style.visibility</p:attrName>
                                        </p:attrNameLst>
                                      </p:cBhvr>
                                      <p:to>
                                        <p:strVal val="hidden"/>
                                      </p:to>
                                    </p:set>
                                  </p:childTnLst>
                                </p:cTn>
                              </p:par>
                              <p:par>
                                <p:cTn id="13" presetID="1" presetClass="exit" presetSubtype="0" fill="hold" grpId="0" nodeType="withEffect">
                                  <p:stCondLst>
                                    <p:cond delay="0"/>
                                  </p:stCondLst>
                                  <p:childTnLst>
                                    <p:set>
                                      <p:cBhvr>
                                        <p:cTn id="14" dur="1" fill="hold">
                                          <p:stCondLst>
                                            <p:cond delay="0"/>
                                          </p:stCondLst>
                                        </p:cTn>
                                        <p:tgtEl>
                                          <p:spTgt spid="4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5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Improvement 5: Fast Convergence Mechanism (1)</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圆角矩形 75"/>
          <p:cNvSpPr/>
          <p:nvPr/>
        </p:nvSpPr>
        <p:spPr bwMode="gray">
          <a:xfrm>
            <a:off x="878539" y="1437367"/>
            <a:ext cx="5107923" cy="394020"/>
          </a:xfrm>
          <a:prstGeom prst="roundRect">
            <a:avLst>
              <a:gd name="adj" fmla="val 10604"/>
            </a:avLst>
          </a:prstGeom>
          <a:solidFill>
            <a:srgbClr val="00B0F0"/>
          </a:solidFill>
          <a:ln>
            <a:noFill/>
          </a:ln>
        </p:spPr>
        <p:txBody>
          <a:bodyPr wrap="square" rtlCol="0" anchor="ctr" anchorCtr="0">
            <a:noAutofit/>
          </a:bodyPr>
          <a:lstStyle/>
          <a:p>
            <a:pPr algn="ctr" fontAlgn="ctr"/>
            <a:r>
              <a:rPr lang="en-US"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Fast Switchover of the Root Port</a:t>
            </a:r>
            <a:endParaRPr lang="en-US"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圆角矩形 75"/>
          <p:cNvSpPr/>
          <p:nvPr/>
        </p:nvSpPr>
        <p:spPr bwMode="gray">
          <a:xfrm>
            <a:off x="878539" y="1868872"/>
            <a:ext cx="5107923" cy="431761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36000" rIns="108000" bIns="36000" rtlCol="0" anchor="b" anchorCtr="0">
            <a:noAutofit/>
          </a:bodyPr>
          <a:lstStyle/>
          <a:p>
            <a:pPr marL="177800" indent="-177800" fontAlgn="ctr">
              <a:lnSpc>
                <a:spcPts val="2600"/>
              </a:lnSpc>
              <a:spcAft>
                <a:spcPts val="600"/>
              </a:spcAft>
              <a:buFont typeface="Arial" panose="020B0604020202020204" pitchFamily="34" charset="0"/>
              <a:buChar char="•"/>
            </a:pP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600"/>
              </a:lnSpc>
              <a:spcAft>
                <a:spcPts val="600"/>
              </a:spcAft>
              <a:buFont typeface="Arial" panose="020B0604020202020204" pitchFamily="34" charset="0"/>
              <a:buChar char="•"/>
            </a:pP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600"/>
              </a:lnSpc>
              <a:spcAft>
                <a:spcPts val="600"/>
              </a:spcAft>
              <a:buFont typeface="Arial" panose="020B0604020202020204" pitchFamily="34" charset="0"/>
              <a:buChar char="•"/>
            </a:pP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600"/>
              </a:lnSpc>
              <a:spcAft>
                <a:spcPts val="600"/>
              </a:spcAft>
              <a:buFont typeface="Arial" panose="020B0604020202020204" pitchFamily="34" charset="0"/>
              <a:buChar char="•"/>
            </a:pP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600"/>
              </a:lnSpc>
              <a:spcAft>
                <a:spcPts val="600"/>
              </a:spcAft>
              <a:buFont typeface="Arial" panose="020B0604020202020204" pitchFamily="34" charset="0"/>
              <a:buChar char="•"/>
            </a:pP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600"/>
              </a:lnSpc>
              <a:spcAft>
                <a:spcPts val="600"/>
              </a:spcAft>
              <a:buFont typeface="Arial" panose="020B0604020202020204" pitchFamily="34" charset="0"/>
              <a:buChar char="•"/>
            </a:pP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600"/>
              </a:lnSpc>
              <a:spcAft>
                <a:spcPts val="600"/>
              </a:spcAft>
              <a:buFont typeface="Arial" panose="020B0604020202020204" pitchFamily="34" charset="0"/>
              <a:buChar char="•"/>
            </a:pP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600"/>
              </a:lnSpc>
              <a:spcAft>
                <a:spcPts val="60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If a root port fails, the best alternate port becomes the root port and enters the Forwarding state. </a:t>
            </a: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This is due to the fact that the network segment connected to this alternate port has a designated port that can access the root bridge.</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3" name="椭圆 202"/>
          <p:cNvSpPr>
            <a:spLocks noChangeAspect="1"/>
          </p:cNvSpPr>
          <p:nvPr/>
        </p:nvSpPr>
        <p:spPr bwMode="gray">
          <a:xfrm>
            <a:off x="5260103" y="4208595"/>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4" name="组合 53"/>
          <p:cNvGrpSpPr/>
          <p:nvPr/>
        </p:nvGrpSpPr>
        <p:grpSpPr bwMode="gray">
          <a:xfrm>
            <a:off x="1218157" y="2046103"/>
            <a:ext cx="4395346" cy="2501956"/>
            <a:chOff x="6193651" y="2105850"/>
            <a:chExt cx="4395346" cy="2501956"/>
          </a:xfrm>
        </p:grpSpPr>
        <p:cxnSp>
          <p:nvCxnSpPr>
            <p:cNvPr id="55" name="直接连接符 54"/>
            <p:cNvCxnSpPr>
              <a:stCxn id="61" idx="2"/>
            </p:cNvCxnSpPr>
            <p:nvPr/>
          </p:nvCxnSpPr>
          <p:spPr bwMode="gray">
            <a:xfrm>
              <a:off x="9758109" y="4139293"/>
              <a:ext cx="1" cy="468513"/>
            </a:xfrm>
            <a:prstGeom prst="line">
              <a:avLst/>
            </a:prstGeom>
            <a:noFill/>
            <a:ln w="19050" cap="flat" cmpd="sng" algn="ctr">
              <a:solidFill>
                <a:srgbClr val="1D1D1A"/>
              </a:solidFill>
              <a:prstDash val="solid"/>
              <a:miter lim="800000"/>
              <a:headEnd type="none" w="med" len="med"/>
              <a:tailEnd type="none" w="med" len="med"/>
            </a:ln>
            <a:effectLst/>
          </p:spPr>
        </p:cxnSp>
        <p:cxnSp>
          <p:nvCxnSpPr>
            <p:cNvPr id="56" name="直接连接符 55"/>
            <p:cNvCxnSpPr/>
            <p:nvPr/>
          </p:nvCxnSpPr>
          <p:spPr bwMode="gray">
            <a:xfrm>
              <a:off x="7027240" y="4139293"/>
              <a:ext cx="0" cy="4685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7" name="Group 165"/>
            <p:cNvGrpSpPr/>
            <p:nvPr/>
          </p:nvGrpSpPr>
          <p:grpSpPr bwMode="gray">
            <a:xfrm rot="10800000">
              <a:off x="7021804" y="2634534"/>
              <a:ext cx="2736306" cy="1062940"/>
              <a:chOff x="-1221190" y="1029588"/>
              <a:chExt cx="1550129" cy="613066"/>
            </a:xfrm>
          </p:grpSpPr>
          <p:cxnSp>
            <p:nvCxnSpPr>
              <p:cNvPr id="73" name="Straight Connector 166"/>
              <p:cNvCxnSpPr>
                <a:stCxn id="59" idx="3"/>
                <a:endCxn id="61" idx="0"/>
              </p:cNvCxnSpPr>
              <p:nvPr/>
            </p:nvCxnSpPr>
            <p:spPr bwMode="gray">
              <a:xfrm rot="10800000">
                <a:off x="-1221190" y="1029588"/>
                <a:ext cx="622108" cy="6130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167"/>
              <p:cNvCxnSpPr>
                <a:stCxn id="59" idx="1"/>
                <a:endCxn id="60" idx="0"/>
              </p:cNvCxnSpPr>
              <p:nvPr/>
            </p:nvCxnSpPr>
            <p:spPr bwMode="gray">
              <a:xfrm rot="10800000" flipH="1">
                <a:off x="-293169" y="1029588"/>
                <a:ext cx="622108" cy="61306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cxnSp>
          <p:nvCxnSpPr>
            <p:cNvPr id="58" name="直接连接符 57"/>
            <p:cNvCxnSpPr/>
            <p:nvPr/>
          </p:nvCxnSpPr>
          <p:spPr bwMode="gray">
            <a:xfrm flipH="1">
              <a:off x="6598743" y="4607806"/>
              <a:ext cx="36760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9" name="图片 76" descr="接入交换机.png"/>
            <p:cNvPicPr>
              <a:picLocks noChangeAspect="1"/>
            </p:cNvPicPr>
            <p:nvPr/>
          </p:nvPicPr>
          <p:blipFill>
            <a:blip r:embed="rId3" cstate="print"/>
            <a:stretch>
              <a:fillRect/>
            </a:stretch>
          </p:blipFill>
          <p:spPr bwMode="gray">
            <a:xfrm>
              <a:off x="8119957" y="2413627"/>
              <a:ext cx="540000" cy="441818"/>
            </a:xfrm>
            <a:prstGeom prst="rect">
              <a:avLst/>
            </a:prstGeom>
          </p:spPr>
        </p:pic>
        <p:pic>
          <p:nvPicPr>
            <p:cNvPr id="60" name="图片 76" descr="接入交换机.png"/>
            <p:cNvPicPr>
              <a:picLocks noChangeAspect="1"/>
            </p:cNvPicPr>
            <p:nvPr/>
          </p:nvPicPr>
          <p:blipFill>
            <a:blip r:embed="rId3" cstate="print"/>
            <a:stretch>
              <a:fillRect/>
            </a:stretch>
          </p:blipFill>
          <p:spPr bwMode="gray">
            <a:xfrm>
              <a:off x="6751805" y="3697475"/>
              <a:ext cx="540000" cy="441818"/>
            </a:xfrm>
            <a:prstGeom prst="rect">
              <a:avLst/>
            </a:prstGeom>
          </p:spPr>
        </p:pic>
        <p:pic>
          <p:nvPicPr>
            <p:cNvPr id="61" name="图片 76" descr="接入交换机.png"/>
            <p:cNvPicPr>
              <a:picLocks noChangeAspect="1"/>
            </p:cNvPicPr>
            <p:nvPr/>
          </p:nvPicPr>
          <p:blipFill>
            <a:blip r:embed="rId3" cstate="print"/>
            <a:stretch>
              <a:fillRect/>
            </a:stretch>
          </p:blipFill>
          <p:spPr bwMode="gray">
            <a:xfrm>
              <a:off x="9488109" y="3697475"/>
              <a:ext cx="540000" cy="441818"/>
            </a:xfrm>
            <a:prstGeom prst="rect">
              <a:avLst/>
            </a:prstGeom>
          </p:spPr>
        </p:pic>
        <p:sp>
          <p:nvSpPr>
            <p:cNvPr id="62" name="文本框 61"/>
            <p:cNvSpPr txBox="1"/>
            <p:nvPr/>
          </p:nvSpPr>
          <p:spPr bwMode="gray">
            <a:xfrm>
              <a:off x="7567282" y="2105850"/>
              <a:ext cx="1673856" cy="307777"/>
            </a:xfrm>
            <a:prstGeom prst="rect">
              <a:avLst/>
            </a:prstGeom>
            <a:noFill/>
          </p:spPr>
          <p:txBody>
            <a:bodyPr wrap="square" rtlCol="0">
              <a:no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SW1 (root bridge)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文本框 62"/>
            <p:cNvSpPr txBox="1"/>
            <p:nvPr/>
          </p:nvSpPr>
          <p:spPr bwMode="gray">
            <a:xfrm>
              <a:off x="6193651" y="3760569"/>
              <a:ext cx="562975" cy="307777"/>
            </a:xfrm>
            <a:prstGeom prst="rect">
              <a:avLst/>
            </a:prstGeom>
            <a:noFill/>
          </p:spPr>
          <p:txBody>
            <a:bodyPr wrap="square" rtlCol="0">
              <a:no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SW2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文本框 63"/>
            <p:cNvSpPr txBox="1"/>
            <p:nvPr/>
          </p:nvSpPr>
          <p:spPr bwMode="gray">
            <a:xfrm>
              <a:off x="10024419" y="3764643"/>
              <a:ext cx="564578" cy="307777"/>
            </a:xfrm>
            <a:prstGeom prst="rect">
              <a:avLst/>
            </a:prstGeom>
            <a:noFill/>
          </p:spPr>
          <p:txBody>
            <a:bodyPr wrap="square" rtlCol="0">
              <a:no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SW3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椭圆 64"/>
            <p:cNvSpPr>
              <a:spLocks noChangeAspect="1"/>
            </p:cNvSpPr>
            <p:nvPr/>
          </p:nvSpPr>
          <p:spPr bwMode="gray">
            <a:xfrm>
              <a:off x="8003584" y="2564796"/>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椭圆 65"/>
            <p:cNvSpPr>
              <a:spLocks noChangeAspect="1"/>
            </p:cNvSpPr>
            <p:nvPr/>
          </p:nvSpPr>
          <p:spPr bwMode="gray">
            <a:xfrm>
              <a:off x="8559448" y="2564796"/>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椭圆 66"/>
            <p:cNvSpPr>
              <a:spLocks noChangeAspect="1"/>
            </p:cNvSpPr>
            <p:nvPr/>
          </p:nvSpPr>
          <p:spPr bwMode="gray">
            <a:xfrm>
              <a:off x="6925782" y="3589140"/>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椭圆 67"/>
            <p:cNvSpPr>
              <a:spLocks noChangeAspect="1"/>
            </p:cNvSpPr>
            <p:nvPr/>
          </p:nvSpPr>
          <p:spPr bwMode="gray">
            <a:xfrm>
              <a:off x="9624390" y="3588270"/>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椭圆 68"/>
            <p:cNvSpPr>
              <a:spLocks noChangeAspect="1"/>
            </p:cNvSpPr>
            <p:nvPr/>
          </p:nvSpPr>
          <p:spPr bwMode="gray">
            <a:xfrm>
              <a:off x="9644559" y="4015147"/>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A</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椭圆 69"/>
            <p:cNvSpPr>
              <a:spLocks noChangeAspect="1"/>
            </p:cNvSpPr>
            <p:nvPr/>
          </p:nvSpPr>
          <p:spPr bwMode="gray">
            <a:xfrm>
              <a:off x="6932590" y="4015147"/>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04" name="十字形 203"/>
          <p:cNvSpPr/>
          <p:nvPr/>
        </p:nvSpPr>
        <p:spPr bwMode="gray">
          <a:xfrm rot="2785165">
            <a:off x="4655855" y="3531320"/>
            <a:ext cx="226314" cy="241697"/>
          </a:xfrm>
          <a:prstGeom prst="plus">
            <a:avLst>
              <a:gd name="adj" fmla="val 39697"/>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9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 name="肘形连接符 4"/>
          <p:cNvCxnSpPr/>
          <p:nvPr/>
        </p:nvCxnSpPr>
        <p:spPr bwMode="gray">
          <a:xfrm>
            <a:off x="4882823" y="4198912"/>
            <a:ext cx="295456" cy="125922"/>
          </a:xfrm>
          <a:prstGeom prst="bentConnector3">
            <a:avLst>
              <a:gd name="adj1" fmla="val 205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41" name="圆角矩形 75"/>
          <p:cNvSpPr/>
          <p:nvPr/>
        </p:nvSpPr>
        <p:spPr bwMode="gray">
          <a:xfrm>
            <a:off x="6314015" y="1437367"/>
            <a:ext cx="5107923" cy="394020"/>
          </a:xfrm>
          <a:prstGeom prst="roundRect">
            <a:avLst>
              <a:gd name="adj" fmla="val 10604"/>
            </a:avLst>
          </a:prstGeom>
          <a:solidFill>
            <a:srgbClr val="00B0F0"/>
          </a:solidFill>
          <a:ln>
            <a:noFill/>
          </a:ln>
        </p:spPr>
        <p:txBody>
          <a:bodyPr wrap="square" rtlCol="0" anchor="ctr" anchorCtr="0">
            <a:noAutofit/>
          </a:bodyPr>
          <a:lstStyle/>
          <a:p>
            <a:pPr algn="ctr" fontAlgn="ctr"/>
            <a:r>
              <a:rPr lang="en-US"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Fast Switchover of the Designated Port</a:t>
            </a:r>
            <a:endParaRPr lang="en-US"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圆角矩形 75"/>
          <p:cNvSpPr/>
          <p:nvPr/>
        </p:nvSpPr>
        <p:spPr bwMode="gray">
          <a:xfrm>
            <a:off x="6314015" y="1868872"/>
            <a:ext cx="5107923" cy="431761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36000" rIns="108000" bIns="36000" rtlCol="0" anchor="b" anchorCtr="0">
            <a:noAutofit/>
          </a:bodyPr>
          <a:lstStyle/>
          <a:p>
            <a:pPr marL="177800" indent="-177800" fontAlgn="ctr">
              <a:lnSpc>
                <a:spcPts val="2600"/>
              </a:lnSpc>
              <a:spcAft>
                <a:spcPts val="600"/>
              </a:spcAft>
              <a:buFont typeface="Arial" panose="020B0604020202020204" pitchFamily="34" charset="0"/>
              <a:buChar char="•"/>
            </a:pP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600"/>
              </a:lnSpc>
              <a:spcAft>
                <a:spcPts val="600"/>
              </a:spcAft>
              <a:buFont typeface="Arial" panose="020B0604020202020204" pitchFamily="34" charset="0"/>
              <a:buChar char="•"/>
            </a:pP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600"/>
              </a:lnSpc>
              <a:spcAft>
                <a:spcPts val="600"/>
              </a:spcAft>
              <a:buFont typeface="Arial" panose="020B0604020202020204" pitchFamily="34" charset="0"/>
              <a:buChar char="•"/>
            </a:pP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600"/>
              </a:lnSpc>
              <a:spcAft>
                <a:spcPts val="600"/>
              </a:spcAft>
              <a:buFont typeface="Arial" panose="020B0604020202020204" pitchFamily="34" charset="0"/>
              <a:buChar char="•"/>
            </a:pP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600"/>
              </a:lnSpc>
              <a:spcAft>
                <a:spcPts val="600"/>
              </a:spcAft>
              <a:buFont typeface="Arial" panose="020B0604020202020204" pitchFamily="34" charset="0"/>
              <a:buChar char="•"/>
            </a:pP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600"/>
              </a:lnSpc>
              <a:spcAft>
                <a:spcPts val="600"/>
              </a:spcAft>
              <a:buFont typeface="Arial" panose="020B0604020202020204" pitchFamily="34" charset="0"/>
              <a:buChar char="•"/>
            </a:pP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600"/>
              </a:lnSpc>
              <a:spcAft>
                <a:spcPts val="600"/>
              </a:spcAft>
              <a:buFont typeface="Arial" panose="020B0604020202020204" pitchFamily="34" charset="0"/>
              <a:buChar char="•"/>
            </a:pP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600"/>
              </a:lnSpc>
              <a:spcAft>
                <a:spcPts val="60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If a designated port fails, the best backup port becomes the </a:t>
            </a: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designated </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port and enters the Forwarding state. A backup port backs up a designated port and provides a backup path from the root bridge to the related network segment.</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3" name="组合 42"/>
          <p:cNvGrpSpPr/>
          <p:nvPr/>
        </p:nvGrpSpPr>
        <p:grpSpPr bwMode="gray">
          <a:xfrm>
            <a:off x="6653633" y="2046103"/>
            <a:ext cx="4395346" cy="2501956"/>
            <a:chOff x="6193651" y="2105850"/>
            <a:chExt cx="4395346" cy="2501956"/>
          </a:xfrm>
        </p:grpSpPr>
        <p:cxnSp>
          <p:nvCxnSpPr>
            <p:cNvPr id="45" name="直接连接符 44"/>
            <p:cNvCxnSpPr/>
            <p:nvPr/>
          </p:nvCxnSpPr>
          <p:spPr bwMode="gray">
            <a:xfrm>
              <a:off x="6841499" y="4139293"/>
              <a:ext cx="0" cy="4685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6" name="Group 165"/>
            <p:cNvGrpSpPr/>
            <p:nvPr/>
          </p:nvGrpSpPr>
          <p:grpSpPr bwMode="gray">
            <a:xfrm rot="10800000">
              <a:off x="7021804" y="2634534"/>
              <a:ext cx="2736306" cy="1062940"/>
              <a:chOff x="-1221190" y="1029588"/>
              <a:chExt cx="1550129" cy="613066"/>
            </a:xfrm>
          </p:grpSpPr>
          <p:cxnSp>
            <p:nvCxnSpPr>
              <p:cNvPr id="95" name="Straight Connector 166"/>
              <p:cNvCxnSpPr>
                <a:stCxn id="48" idx="3"/>
                <a:endCxn id="50" idx="0"/>
              </p:cNvCxnSpPr>
              <p:nvPr/>
            </p:nvCxnSpPr>
            <p:spPr bwMode="gray">
              <a:xfrm rot="10800000">
                <a:off x="-1221190" y="1029588"/>
                <a:ext cx="622108" cy="6130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Straight Connector 167"/>
              <p:cNvCxnSpPr>
                <a:stCxn id="48" idx="1"/>
                <a:endCxn id="49" idx="0"/>
              </p:cNvCxnSpPr>
              <p:nvPr/>
            </p:nvCxnSpPr>
            <p:spPr bwMode="gray">
              <a:xfrm rot="10800000" flipH="1">
                <a:off x="-293169" y="1029588"/>
                <a:ext cx="622108" cy="61306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cxnSp>
          <p:nvCxnSpPr>
            <p:cNvPr id="47" name="直接连接符 46"/>
            <p:cNvCxnSpPr/>
            <p:nvPr/>
          </p:nvCxnSpPr>
          <p:spPr bwMode="gray">
            <a:xfrm flipH="1">
              <a:off x="6570167" y="4607806"/>
              <a:ext cx="90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8" name="图片 76" descr="接入交换机.png"/>
            <p:cNvPicPr>
              <a:picLocks noChangeAspect="1"/>
            </p:cNvPicPr>
            <p:nvPr/>
          </p:nvPicPr>
          <p:blipFill>
            <a:blip r:embed="rId3" cstate="print"/>
            <a:stretch>
              <a:fillRect/>
            </a:stretch>
          </p:blipFill>
          <p:spPr bwMode="gray">
            <a:xfrm>
              <a:off x="8119957" y="2413627"/>
              <a:ext cx="540000" cy="441818"/>
            </a:xfrm>
            <a:prstGeom prst="rect">
              <a:avLst/>
            </a:prstGeom>
          </p:spPr>
        </p:pic>
        <p:pic>
          <p:nvPicPr>
            <p:cNvPr id="49" name="图片 76" descr="接入交换机.png"/>
            <p:cNvPicPr>
              <a:picLocks noChangeAspect="1"/>
            </p:cNvPicPr>
            <p:nvPr/>
          </p:nvPicPr>
          <p:blipFill>
            <a:blip r:embed="rId3" cstate="print"/>
            <a:stretch>
              <a:fillRect/>
            </a:stretch>
          </p:blipFill>
          <p:spPr bwMode="gray">
            <a:xfrm>
              <a:off x="6751805" y="3697475"/>
              <a:ext cx="540000" cy="441818"/>
            </a:xfrm>
            <a:prstGeom prst="rect">
              <a:avLst/>
            </a:prstGeom>
          </p:spPr>
        </p:pic>
        <p:pic>
          <p:nvPicPr>
            <p:cNvPr id="50" name="图片 76" descr="接入交换机.png"/>
            <p:cNvPicPr>
              <a:picLocks noChangeAspect="1"/>
            </p:cNvPicPr>
            <p:nvPr/>
          </p:nvPicPr>
          <p:blipFill>
            <a:blip r:embed="rId3" cstate="print"/>
            <a:stretch>
              <a:fillRect/>
            </a:stretch>
          </p:blipFill>
          <p:spPr bwMode="gray">
            <a:xfrm>
              <a:off x="9488109" y="3697475"/>
              <a:ext cx="540000" cy="441818"/>
            </a:xfrm>
            <a:prstGeom prst="rect">
              <a:avLst/>
            </a:prstGeom>
          </p:spPr>
        </p:pic>
        <p:sp>
          <p:nvSpPr>
            <p:cNvPr id="51" name="文本框 50"/>
            <p:cNvSpPr txBox="1"/>
            <p:nvPr/>
          </p:nvSpPr>
          <p:spPr bwMode="gray">
            <a:xfrm>
              <a:off x="7567282" y="2105850"/>
              <a:ext cx="1673856" cy="307777"/>
            </a:xfrm>
            <a:prstGeom prst="rect">
              <a:avLst/>
            </a:prstGeom>
            <a:noFill/>
          </p:spPr>
          <p:txBody>
            <a:bodyPr wrap="square" rtlCol="0">
              <a:no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SW1 (root bridge)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p:cNvSpPr txBox="1"/>
            <p:nvPr/>
          </p:nvSpPr>
          <p:spPr bwMode="gray">
            <a:xfrm>
              <a:off x="6193651" y="3760569"/>
              <a:ext cx="562975" cy="307777"/>
            </a:xfrm>
            <a:prstGeom prst="rect">
              <a:avLst/>
            </a:prstGeom>
            <a:noFill/>
          </p:spPr>
          <p:txBody>
            <a:bodyPr wrap="square" rtlCol="0">
              <a:no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SW2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文本框 52"/>
            <p:cNvSpPr txBox="1"/>
            <p:nvPr/>
          </p:nvSpPr>
          <p:spPr bwMode="gray">
            <a:xfrm>
              <a:off x="10024419" y="3764643"/>
              <a:ext cx="564578" cy="307777"/>
            </a:xfrm>
            <a:prstGeom prst="rect">
              <a:avLst/>
            </a:prstGeom>
            <a:noFill/>
          </p:spPr>
          <p:txBody>
            <a:bodyPr wrap="square" rtlCol="0">
              <a:no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SW3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椭圆 75"/>
            <p:cNvSpPr>
              <a:spLocks noChangeAspect="1"/>
            </p:cNvSpPr>
            <p:nvPr/>
          </p:nvSpPr>
          <p:spPr bwMode="gray">
            <a:xfrm>
              <a:off x="8003584" y="2564796"/>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椭圆 76"/>
            <p:cNvSpPr>
              <a:spLocks noChangeAspect="1"/>
            </p:cNvSpPr>
            <p:nvPr/>
          </p:nvSpPr>
          <p:spPr bwMode="gray">
            <a:xfrm>
              <a:off x="8559448" y="2564796"/>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椭圆 77"/>
            <p:cNvSpPr>
              <a:spLocks noChangeAspect="1"/>
            </p:cNvSpPr>
            <p:nvPr/>
          </p:nvSpPr>
          <p:spPr bwMode="gray">
            <a:xfrm>
              <a:off x="6925782" y="3589140"/>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椭圆 89"/>
            <p:cNvSpPr>
              <a:spLocks noChangeAspect="1"/>
            </p:cNvSpPr>
            <p:nvPr/>
          </p:nvSpPr>
          <p:spPr bwMode="gray">
            <a:xfrm>
              <a:off x="9624390" y="3588270"/>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椭圆 91"/>
            <p:cNvSpPr>
              <a:spLocks noChangeAspect="1"/>
            </p:cNvSpPr>
            <p:nvPr/>
          </p:nvSpPr>
          <p:spPr bwMode="gray">
            <a:xfrm>
              <a:off x="6746849" y="4015147"/>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3" name="直接连接符 92"/>
            <p:cNvCxnSpPr/>
            <p:nvPr/>
          </p:nvCxnSpPr>
          <p:spPr bwMode="gray">
            <a:xfrm>
              <a:off x="7149142" y="4139293"/>
              <a:ext cx="0" cy="468513"/>
            </a:xfrm>
            <a:prstGeom prst="line">
              <a:avLst/>
            </a:prstGeom>
            <a:noFill/>
            <a:ln w="19050" cap="flat" cmpd="sng" algn="ctr">
              <a:solidFill>
                <a:srgbClr val="1D1D1A"/>
              </a:solidFill>
              <a:prstDash val="solid"/>
              <a:miter lim="800000"/>
              <a:headEnd type="none" w="med" len="med"/>
              <a:tailEnd type="none" w="med" len="med"/>
            </a:ln>
            <a:effectLst/>
          </p:spPr>
        </p:cxnSp>
        <p:sp>
          <p:nvSpPr>
            <p:cNvPr id="94" name="椭圆 93"/>
            <p:cNvSpPr>
              <a:spLocks noChangeAspect="1"/>
            </p:cNvSpPr>
            <p:nvPr/>
          </p:nvSpPr>
          <p:spPr bwMode="gray">
            <a:xfrm>
              <a:off x="7039444" y="4012746"/>
              <a:ext cx="232480" cy="232480"/>
            </a:xfrm>
            <a:prstGeom prst="ellipse">
              <a:avLst/>
            </a:prstGeom>
            <a:solidFill>
              <a:srgbClr val="FF99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B</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7" name="组合 96"/>
          <p:cNvGrpSpPr/>
          <p:nvPr/>
        </p:nvGrpSpPr>
        <p:grpSpPr bwMode="gray">
          <a:xfrm>
            <a:off x="4409452" y="1905558"/>
            <a:ext cx="1569441" cy="1191444"/>
            <a:chOff x="4912030" y="2348031"/>
            <a:chExt cx="1569441" cy="1191444"/>
          </a:xfrm>
        </p:grpSpPr>
        <p:sp>
          <p:nvSpPr>
            <p:cNvPr id="98" name="椭圆 97"/>
            <p:cNvSpPr>
              <a:spLocks noChangeAspect="1"/>
            </p:cNvSpPr>
            <p:nvPr/>
          </p:nvSpPr>
          <p:spPr bwMode="gray">
            <a:xfrm>
              <a:off x="4912030" y="2400427"/>
              <a:ext cx="180000" cy="18000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文本框 98"/>
            <p:cNvSpPr txBox="1"/>
            <p:nvPr/>
          </p:nvSpPr>
          <p:spPr bwMode="gray">
            <a:xfrm>
              <a:off x="5034942" y="2348031"/>
              <a:ext cx="986397" cy="461665"/>
            </a:xfrm>
            <a:prstGeom prst="rect">
              <a:avLst/>
            </a:prstGeom>
            <a:noFill/>
          </p:spPr>
          <p:txBody>
            <a:bodyPr wrap="square" rtlCol="0">
              <a:noAutofit/>
            </a:bodyPr>
            <a:lstStyle/>
            <a:p>
              <a:pPr fontAlgn="ctr">
                <a:spcBef>
                  <a:spcPts val="0"/>
                </a:spcBef>
                <a:spcAft>
                  <a:spcPts val="0"/>
                </a:spcAft>
              </a:pPr>
              <a:r>
                <a:rPr lang="en-US" sz="12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Root port</a:t>
              </a:r>
              <a:endParaRPr lang="en-US" altLang="zh-CN" sz="12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椭圆 99"/>
            <p:cNvSpPr>
              <a:spLocks noChangeAspect="1"/>
            </p:cNvSpPr>
            <p:nvPr/>
          </p:nvSpPr>
          <p:spPr bwMode="gray">
            <a:xfrm>
              <a:off x="4912030" y="2760622"/>
              <a:ext cx="180000" cy="18000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文本框 100"/>
            <p:cNvSpPr txBox="1"/>
            <p:nvPr/>
          </p:nvSpPr>
          <p:spPr bwMode="gray">
            <a:xfrm>
              <a:off x="5034943" y="2703536"/>
              <a:ext cx="1446528" cy="461665"/>
            </a:xfrm>
            <a:prstGeom prst="rect">
              <a:avLst/>
            </a:prstGeom>
            <a:noFill/>
          </p:spPr>
          <p:txBody>
            <a:bodyPr wrap="square" rtlCol="0">
              <a:noAutofit/>
            </a:bodyPr>
            <a:lstStyle/>
            <a:p>
              <a:pPr fontAlgn="ctr">
                <a:spcBef>
                  <a:spcPts val="0"/>
                </a:spcBef>
                <a:spcAft>
                  <a:spcPts val="0"/>
                </a:spcAft>
              </a:pPr>
              <a:r>
                <a:rPr lang="en-US" sz="12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Designated port</a:t>
              </a:r>
              <a:endParaRPr lang="en-US" altLang="zh-CN" sz="12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椭圆 101"/>
            <p:cNvSpPr>
              <a:spLocks noChangeAspect="1"/>
            </p:cNvSpPr>
            <p:nvPr/>
          </p:nvSpPr>
          <p:spPr bwMode="gray">
            <a:xfrm>
              <a:off x="4912030" y="3142442"/>
              <a:ext cx="180000" cy="18000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A</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文本框 102"/>
            <p:cNvSpPr txBox="1"/>
            <p:nvPr/>
          </p:nvSpPr>
          <p:spPr bwMode="gray">
            <a:xfrm>
              <a:off x="5034942" y="3077810"/>
              <a:ext cx="1301649" cy="461665"/>
            </a:xfrm>
            <a:prstGeom prst="rect">
              <a:avLst/>
            </a:prstGeom>
            <a:noFill/>
          </p:spPr>
          <p:txBody>
            <a:bodyPr wrap="square" rtlCol="0">
              <a:noAutofit/>
            </a:bodyPr>
            <a:lstStyle/>
            <a:p>
              <a:pPr fontAlgn="ctr">
                <a:spcBef>
                  <a:spcPts val="0"/>
                </a:spcBef>
                <a:spcAft>
                  <a:spcPts val="0"/>
                </a:spcAft>
              </a:pP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Alternate port</a:t>
              </a:r>
              <a:endParaRPr lang="en-US"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04" name="组合 103"/>
          <p:cNvGrpSpPr/>
          <p:nvPr/>
        </p:nvGrpSpPr>
        <p:grpSpPr bwMode="gray">
          <a:xfrm>
            <a:off x="9934380" y="1903545"/>
            <a:ext cx="1698025" cy="1177400"/>
            <a:chOff x="10470934" y="2371600"/>
            <a:chExt cx="1698025" cy="1177400"/>
          </a:xfrm>
        </p:grpSpPr>
        <p:sp>
          <p:nvSpPr>
            <p:cNvPr id="107" name="椭圆 106"/>
            <p:cNvSpPr>
              <a:spLocks noChangeAspect="1"/>
            </p:cNvSpPr>
            <p:nvPr/>
          </p:nvSpPr>
          <p:spPr bwMode="gray">
            <a:xfrm>
              <a:off x="10470934" y="2438744"/>
              <a:ext cx="180000" cy="18000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文本框 107"/>
            <p:cNvSpPr txBox="1"/>
            <p:nvPr/>
          </p:nvSpPr>
          <p:spPr bwMode="gray">
            <a:xfrm>
              <a:off x="10608595" y="2371600"/>
              <a:ext cx="947208" cy="461665"/>
            </a:xfrm>
            <a:prstGeom prst="rect">
              <a:avLst/>
            </a:prstGeom>
            <a:noFill/>
          </p:spPr>
          <p:txBody>
            <a:bodyPr wrap="square" rtlCol="0">
              <a:noAutofit/>
            </a:bodyPr>
            <a:lstStyle/>
            <a:p>
              <a:pPr fontAlgn="ctr">
                <a:spcBef>
                  <a:spcPts val="0"/>
                </a:spcBef>
                <a:spcAft>
                  <a:spcPts val="0"/>
                </a:spcAft>
              </a:pPr>
              <a:r>
                <a:rPr lang="en-US" sz="12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Root port</a:t>
              </a:r>
              <a:endParaRPr lang="en-US" altLang="zh-CN" sz="12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椭圆 108"/>
            <p:cNvSpPr>
              <a:spLocks noChangeAspect="1"/>
            </p:cNvSpPr>
            <p:nvPr/>
          </p:nvSpPr>
          <p:spPr bwMode="gray">
            <a:xfrm>
              <a:off x="10470934" y="2775370"/>
              <a:ext cx="180000" cy="18000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文本框 109"/>
            <p:cNvSpPr txBox="1"/>
            <p:nvPr/>
          </p:nvSpPr>
          <p:spPr bwMode="gray">
            <a:xfrm>
              <a:off x="10608594" y="2697682"/>
              <a:ext cx="1560365" cy="461665"/>
            </a:xfrm>
            <a:prstGeom prst="rect">
              <a:avLst/>
            </a:prstGeom>
            <a:noFill/>
          </p:spPr>
          <p:txBody>
            <a:bodyPr wrap="square" rtlCol="0">
              <a:noAutofit/>
            </a:bodyPr>
            <a:lstStyle/>
            <a:p>
              <a:pPr fontAlgn="ctr">
                <a:spcBef>
                  <a:spcPts val="0"/>
                </a:spcBef>
                <a:spcAft>
                  <a:spcPts val="0"/>
                </a:spcAft>
              </a:pPr>
              <a:r>
                <a:rPr lang="en-US" sz="12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Designated port</a:t>
              </a:r>
              <a:endParaRPr lang="en-US" altLang="zh-CN" sz="12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椭圆 110"/>
            <p:cNvSpPr>
              <a:spLocks noChangeAspect="1"/>
            </p:cNvSpPr>
            <p:nvPr/>
          </p:nvSpPr>
          <p:spPr bwMode="gray">
            <a:xfrm>
              <a:off x="10470934" y="3158754"/>
              <a:ext cx="180000" cy="180000"/>
            </a:xfrm>
            <a:prstGeom prst="ellipse">
              <a:avLst/>
            </a:prstGeom>
            <a:solidFill>
              <a:srgbClr val="FF99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B</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文本框 111"/>
            <p:cNvSpPr txBox="1"/>
            <p:nvPr/>
          </p:nvSpPr>
          <p:spPr bwMode="gray">
            <a:xfrm>
              <a:off x="10608595" y="3087335"/>
              <a:ext cx="1313822" cy="461665"/>
            </a:xfrm>
            <a:prstGeom prst="rect">
              <a:avLst/>
            </a:prstGeom>
            <a:noFill/>
          </p:spPr>
          <p:txBody>
            <a:bodyPr wrap="square" rtlCol="0">
              <a:noAutofit/>
            </a:bodyPr>
            <a:lstStyle>
              <a:defPPr>
                <a:defRPr lang="en-US"/>
              </a:defPPr>
              <a:lvl1pPr fontAlgn="auto">
                <a:spcBef>
                  <a:spcPts val="0"/>
                </a:spcBef>
                <a:spcAft>
                  <a:spcPts val="0"/>
                </a:spcAft>
                <a:defRPr sz="1200" b="1">
                  <a:solidFill>
                    <a:srgbClr val="FF9900"/>
                  </a:solidFill>
                </a:defRPr>
              </a:lvl1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Backup</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port</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13" name="椭圆 112"/>
          <p:cNvSpPr>
            <a:spLocks noChangeAspect="1"/>
          </p:cNvSpPr>
          <p:nvPr/>
        </p:nvSpPr>
        <p:spPr bwMode="gray">
          <a:xfrm>
            <a:off x="8073705" y="4208595"/>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十字形 113"/>
          <p:cNvSpPr/>
          <p:nvPr/>
        </p:nvSpPr>
        <p:spPr bwMode="gray">
          <a:xfrm rot="2785165">
            <a:off x="7196938" y="3942752"/>
            <a:ext cx="226314" cy="241697"/>
          </a:xfrm>
          <a:prstGeom prst="plus">
            <a:avLst>
              <a:gd name="adj" fmla="val 39697"/>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9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5" name="肘形连接符 114"/>
          <p:cNvCxnSpPr/>
          <p:nvPr/>
        </p:nvCxnSpPr>
        <p:spPr bwMode="gray">
          <a:xfrm>
            <a:off x="7696425" y="4198912"/>
            <a:ext cx="295456" cy="125922"/>
          </a:xfrm>
          <a:prstGeom prst="bentConnector3">
            <a:avLst>
              <a:gd name="adj1" fmla="val 205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45216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 grpId="0" animBg="1"/>
      <p:bldP spid="204" grpId="0" animBg="1"/>
      <p:bldP spid="113" grpId="0" animBg="1"/>
      <p:bldP spid="11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Improvement 5: Fast Convergence Mechanism (2)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圆角矩形 75"/>
          <p:cNvSpPr/>
          <p:nvPr/>
        </p:nvSpPr>
        <p:spPr bwMode="gray">
          <a:xfrm>
            <a:off x="6517747" y="1652527"/>
            <a:ext cx="4784646" cy="394020"/>
          </a:xfrm>
          <a:prstGeom prst="roundRect">
            <a:avLst>
              <a:gd name="adj" fmla="val 10604"/>
            </a:avLst>
          </a:prstGeom>
          <a:solidFill>
            <a:srgbClr val="00B0F0"/>
          </a:solidFill>
          <a:ln>
            <a:noFill/>
          </a:ln>
        </p:spPr>
        <p:txBody>
          <a:bodyPr wrap="square" rtlCol="0" anchor="ctr" anchorCtr="0">
            <a:noAutofit/>
          </a:bodyPr>
          <a:lstStyle/>
          <a:p>
            <a:pPr algn="ctr" fontAlgn="ctr"/>
            <a:r>
              <a:rPr lang="en-US" sz="16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Edge Port</a:t>
            </a: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圆角矩形 75"/>
          <p:cNvSpPr/>
          <p:nvPr/>
        </p:nvSpPr>
        <p:spPr bwMode="gray">
          <a:xfrm>
            <a:off x="6517747" y="2084032"/>
            <a:ext cx="4784646" cy="365001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108000" rIns="180000" bIns="108000" rtlCol="0" anchor="ctr" anchorCtr="0">
            <a:noAutofit/>
          </a:bodyPr>
          <a:lstStyle/>
          <a:p>
            <a:pPr marL="177800" indent="-177800" fontAlgn="ctr">
              <a:lnSpc>
                <a:spcPts val="2600"/>
              </a:lnSpc>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RSTP introduces the edge port. If a port is located at the edge of a network and directly connects to a terminal, it can be configured as an edge port.</a:t>
            </a:r>
          </a:p>
          <a:p>
            <a:pPr marL="177800" indent="-177800" fontAlgn="ctr">
              <a:lnSpc>
                <a:spcPts val="2600"/>
              </a:lnSpc>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An edge port does not participate in RSTP calculation and can directly enter the Forwarding state from the Discarding state.</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600"/>
              </a:lnSpc>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An edge port becomes a common STP port once it is connected to a switching device and receives a configuration BPDU. The spanning tree needs to be recalculated, which leads to network flapping.</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椭圆 126"/>
          <p:cNvSpPr>
            <a:spLocks noChangeAspect="1"/>
          </p:cNvSpPr>
          <p:nvPr/>
        </p:nvSpPr>
        <p:spPr bwMode="gray">
          <a:xfrm>
            <a:off x="679563" y="5406061"/>
            <a:ext cx="232480" cy="232480"/>
          </a:xfrm>
          <a:prstGeom prst="ellipse">
            <a:avLst/>
          </a:prstGeom>
          <a:solidFill>
            <a:schemeClr val="bg1"/>
          </a:solid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E</a:t>
            </a:r>
            <a:endParaRPr lang="en-US" altLang="zh-CN" sz="1400" b="1"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文本框 127"/>
          <p:cNvSpPr txBox="1"/>
          <p:nvPr/>
        </p:nvSpPr>
        <p:spPr bwMode="gray">
          <a:xfrm>
            <a:off x="862482" y="5368413"/>
            <a:ext cx="2496180" cy="523220"/>
          </a:xfrm>
          <a:prstGeom prst="rect">
            <a:avLst/>
          </a:prstGeom>
          <a:noFill/>
        </p:spPr>
        <p:txBody>
          <a:bodyPr wrap="square" rtlCol="0">
            <a:noAutofit/>
          </a:bodyPr>
          <a:lstStyle/>
          <a:p>
            <a:pPr fontAlgn="ctr">
              <a:spcBef>
                <a:spcPts val="0"/>
              </a:spcBef>
              <a:spcAft>
                <a:spcPts val="0"/>
              </a:spcAft>
            </a:pPr>
            <a:r>
              <a:rPr lang="en-US" sz="1400" b="1" dirty="0" smtClean="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Edge port</a:t>
            </a:r>
            <a:endParaRPr lang="en-US" altLang="zh-CN" sz="1400" b="1"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49" name="组合 148"/>
          <p:cNvGrpSpPr/>
          <p:nvPr/>
        </p:nvGrpSpPr>
        <p:grpSpPr bwMode="gray">
          <a:xfrm>
            <a:off x="961181" y="1652527"/>
            <a:ext cx="4538082" cy="3445686"/>
            <a:chOff x="821988" y="2088578"/>
            <a:chExt cx="4538082" cy="3445686"/>
          </a:xfrm>
        </p:grpSpPr>
        <p:grpSp>
          <p:nvGrpSpPr>
            <p:cNvPr id="150" name="组合 149"/>
            <p:cNvGrpSpPr/>
            <p:nvPr/>
          </p:nvGrpSpPr>
          <p:grpSpPr bwMode="gray">
            <a:xfrm>
              <a:off x="821988" y="2088578"/>
              <a:ext cx="4538082" cy="2668956"/>
              <a:chOff x="6281092" y="1236549"/>
              <a:chExt cx="4538082" cy="2668956"/>
            </a:xfrm>
          </p:grpSpPr>
          <p:pic>
            <p:nvPicPr>
              <p:cNvPr id="160" name="图片 15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293600" y="1790950"/>
                <a:ext cx="540000" cy="442800"/>
              </a:xfrm>
              <a:prstGeom prst="rect">
                <a:avLst/>
              </a:prstGeom>
            </p:spPr>
          </p:pic>
          <p:pic>
            <p:nvPicPr>
              <p:cNvPr id="161" name="图片 16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825849" y="3400929"/>
                <a:ext cx="540000" cy="442800"/>
              </a:xfrm>
              <a:prstGeom prst="rect">
                <a:avLst/>
              </a:prstGeom>
            </p:spPr>
          </p:pic>
          <p:pic>
            <p:nvPicPr>
              <p:cNvPr id="162" name="图片 16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761350" y="3400929"/>
                <a:ext cx="540000" cy="442800"/>
              </a:xfrm>
              <a:prstGeom prst="rect">
                <a:avLst/>
              </a:prstGeom>
            </p:spPr>
          </p:pic>
          <p:cxnSp>
            <p:nvCxnSpPr>
              <p:cNvPr id="163" name="直接连接符 162"/>
              <p:cNvCxnSpPr>
                <a:stCxn id="161" idx="3"/>
                <a:endCxn id="162" idx="1"/>
              </p:cNvCxnSpPr>
              <p:nvPr/>
            </p:nvCxnSpPr>
            <p:spPr bwMode="gray">
              <a:xfrm>
                <a:off x="7365849" y="3622329"/>
                <a:ext cx="2395501" cy="0"/>
              </a:xfrm>
              <a:prstGeom prst="line">
                <a:avLst/>
              </a:prstGeom>
              <a:noFill/>
              <a:ln w="19050" cap="flat" cmpd="sng" algn="ctr">
                <a:solidFill>
                  <a:srgbClr val="1D1D1A"/>
                </a:solidFill>
                <a:prstDash val="solid"/>
                <a:miter lim="800000"/>
                <a:headEnd type="none" w="med" len="med"/>
                <a:tailEnd type="none" w="med" len="med"/>
              </a:ln>
              <a:effectLst/>
            </p:spPr>
          </p:cxnSp>
          <p:cxnSp>
            <p:nvCxnSpPr>
              <p:cNvPr id="164" name="直接连接符 163"/>
              <p:cNvCxnSpPr>
                <a:stCxn id="162" idx="0"/>
                <a:endCxn id="160" idx="3"/>
              </p:cNvCxnSpPr>
              <p:nvPr/>
            </p:nvCxnSpPr>
            <p:spPr bwMode="gray">
              <a:xfrm flipH="1" flipV="1">
                <a:off x="8833600" y="2012350"/>
                <a:ext cx="1197750" cy="1388579"/>
              </a:xfrm>
              <a:prstGeom prst="line">
                <a:avLst/>
              </a:prstGeom>
              <a:noFill/>
              <a:ln w="19050" cap="flat" cmpd="sng" algn="ctr">
                <a:solidFill>
                  <a:srgbClr val="151515"/>
                </a:solidFill>
                <a:prstDash val="solid"/>
                <a:miter lim="800000"/>
              </a:ln>
              <a:effectLst/>
            </p:spPr>
          </p:cxnSp>
          <p:sp>
            <p:nvSpPr>
              <p:cNvPr id="165" name="文本框 164"/>
              <p:cNvSpPr txBox="1"/>
              <p:nvPr/>
            </p:nvSpPr>
            <p:spPr bwMode="gray">
              <a:xfrm>
                <a:off x="6281092" y="3377155"/>
                <a:ext cx="556563" cy="528350"/>
              </a:xfrm>
              <a:prstGeom prst="rect">
                <a:avLst/>
              </a:prstGeom>
              <a:noFill/>
            </p:spPr>
            <p:txBody>
              <a:bodyPr wrap="square" rtlCol="0">
                <a:noAutofit/>
              </a:bodyPr>
              <a:lstStyle/>
              <a:p>
                <a:pPr marL="0" marR="0" lvl="0" indent="0"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6" name="文本框 165"/>
              <p:cNvSpPr txBox="1"/>
              <p:nvPr/>
            </p:nvSpPr>
            <p:spPr bwMode="gray">
              <a:xfrm>
                <a:off x="10262611" y="3376901"/>
                <a:ext cx="556563" cy="528350"/>
              </a:xfrm>
              <a:prstGeom prst="rect">
                <a:avLst/>
              </a:prstGeom>
              <a:noFill/>
            </p:spPr>
            <p:txBody>
              <a:bodyPr wrap="square" rtlCol="0">
                <a:noAutofit/>
              </a:bodyPr>
              <a:lstStyle/>
              <a:p>
                <a:pPr marL="0" marR="0" lvl="0" indent="0"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SW3</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7" name="文本框 166"/>
              <p:cNvSpPr txBox="1"/>
              <p:nvPr/>
            </p:nvSpPr>
            <p:spPr bwMode="gray">
              <a:xfrm>
                <a:off x="7672074" y="1236549"/>
                <a:ext cx="1783049" cy="964367"/>
              </a:xfrm>
              <a:prstGeom prst="rect">
                <a:avLst/>
              </a:prstGeom>
              <a:noFill/>
            </p:spPr>
            <p:txBody>
              <a:bodyPr wrap="square" rtlCol="0">
                <a:noAutofit/>
              </a:bodyPr>
              <a:lstStyle/>
              <a:p>
                <a:pPr marL="0" marR="0" lvl="0" indent="0" algn="ctr"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SW1 (root bridge)</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8" name="直接箭头连接符 167"/>
              <p:cNvCxnSpPr>
                <a:stCxn id="161" idx="0"/>
                <a:endCxn id="160" idx="1"/>
              </p:cNvCxnSpPr>
              <p:nvPr/>
            </p:nvCxnSpPr>
            <p:spPr bwMode="gray">
              <a:xfrm flipV="1">
                <a:off x="7095849" y="2012350"/>
                <a:ext cx="1197751" cy="1388579"/>
              </a:xfrm>
              <a:prstGeom prst="straightConnector1">
                <a:avLst/>
              </a:prstGeom>
              <a:noFill/>
              <a:ln w="19050" cap="flat" cmpd="sng" algn="ctr">
                <a:solidFill>
                  <a:srgbClr val="1D1D1A"/>
                </a:solidFill>
                <a:prstDash val="solid"/>
                <a:miter lim="800000"/>
                <a:headEnd type="none" w="med" len="med"/>
                <a:tailEnd type="none" w="med" len="med"/>
              </a:ln>
              <a:effectLst/>
            </p:spPr>
          </p:cxnSp>
        </p:grpSp>
        <p:pic>
          <p:nvPicPr>
            <p:cNvPr id="151" name="图片 150" descr="PC.png"/>
            <p:cNvPicPr>
              <a:picLocks noChangeAspect="1"/>
            </p:cNvPicPr>
            <p:nvPr/>
          </p:nvPicPr>
          <p:blipFill>
            <a:blip r:embed="rId4" cstate="print"/>
            <a:stretch>
              <a:fillRect/>
            </a:stretch>
          </p:blipFill>
          <p:spPr bwMode="gray">
            <a:xfrm>
              <a:off x="4291936" y="5091464"/>
              <a:ext cx="576563" cy="442800"/>
            </a:xfrm>
            <a:prstGeom prst="rect">
              <a:avLst/>
            </a:prstGeom>
          </p:spPr>
        </p:pic>
        <p:cxnSp>
          <p:nvCxnSpPr>
            <p:cNvPr id="152" name="直接连接符 151"/>
            <p:cNvCxnSpPr>
              <a:stCxn id="151" idx="0"/>
              <a:endCxn id="162" idx="2"/>
            </p:cNvCxnSpPr>
            <p:nvPr/>
          </p:nvCxnSpPr>
          <p:spPr bwMode="gray">
            <a:xfrm flipH="1" flipV="1">
              <a:off x="4572246" y="4695758"/>
              <a:ext cx="0" cy="395706"/>
            </a:xfrm>
            <a:prstGeom prst="line">
              <a:avLst/>
            </a:prstGeom>
            <a:noFill/>
            <a:ln w="19050" cap="flat" cmpd="sng" algn="ctr">
              <a:solidFill>
                <a:srgbClr val="151515"/>
              </a:solidFill>
              <a:prstDash val="solid"/>
              <a:miter lim="800000"/>
            </a:ln>
            <a:effectLst/>
          </p:spPr>
        </p:cxnSp>
        <p:sp>
          <p:nvSpPr>
            <p:cNvPr id="153" name="椭圆 152"/>
            <p:cNvSpPr>
              <a:spLocks noChangeAspect="1"/>
            </p:cNvSpPr>
            <p:nvPr/>
          </p:nvSpPr>
          <p:spPr bwMode="gray">
            <a:xfrm>
              <a:off x="4463977" y="4598144"/>
              <a:ext cx="232480" cy="232480"/>
            </a:xfrm>
            <a:prstGeom prst="ellipse">
              <a:avLst/>
            </a:prstGeom>
            <a:solidFill>
              <a:schemeClr val="bg1"/>
            </a:solid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E</a:t>
              </a:r>
              <a:endParaRPr lang="en-US" altLang="zh-CN" sz="1400" b="1"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91232257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Improvement 5: Fast Convergence Mechanism (3)</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0" name="圆角矩形 75"/>
          <p:cNvSpPr/>
          <p:nvPr/>
        </p:nvSpPr>
        <p:spPr bwMode="gray">
          <a:xfrm>
            <a:off x="6517747" y="1651095"/>
            <a:ext cx="4784646" cy="394020"/>
          </a:xfrm>
          <a:prstGeom prst="roundRect">
            <a:avLst>
              <a:gd name="adj" fmla="val 10604"/>
            </a:avLst>
          </a:prstGeom>
          <a:solidFill>
            <a:srgbClr val="00B0F0"/>
          </a:solidFill>
          <a:ln>
            <a:noFill/>
          </a:ln>
        </p:spPr>
        <p:txBody>
          <a:bodyPr wrap="square" rtlCol="0" anchor="ctr" anchorCtr="0">
            <a:noAutofit/>
          </a:bodyPr>
          <a:lstStyle/>
          <a:p>
            <a:pPr algn="ctr" fontAlgn="ctr"/>
            <a:r>
              <a:rPr lang="en-US" sz="16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P/A Mechanism</a:t>
            </a:r>
            <a:endPar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1" name="圆角矩形 75"/>
          <p:cNvSpPr/>
          <p:nvPr/>
        </p:nvSpPr>
        <p:spPr bwMode="gray">
          <a:xfrm>
            <a:off x="6517747" y="2082601"/>
            <a:ext cx="4784646" cy="2537024"/>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108000" rIns="180000" bIns="108000" rtlCol="0" anchor="ctr" anchorCtr="0">
            <a:noAutofit/>
          </a:bodyPr>
          <a:lstStyle/>
          <a:p>
            <a:pPr marL="177800" indent="-177800" fontAlgn="ctr">
              <a:lnSpc>
                <a:spcPts val="2600"/>
              </a:lnSpc>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Proposal/Agreement (P/A for short) mechanism enables the uplink port to quickly transition to Forwarding state.</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600"/>
              </a:lnSpc>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 RSTP, after a port is elected as the designated port, the port enters the Discarding state and then rapidly enters the Forwarding state through the P/A mechanism.</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2" name="圆角矩形 75"/>
          <p:cNvSpPr/>
          <p:nvPr/>
        </p:nvSpPr>
        <p:spPr bwMode="gray">
          <a:xfrm>
            <a:off x="6517747" y="4743450"/>
            <a:ext cx="4784646" cy="760534"/>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80000" tIns="108000" rIns="180000" bIns="108000" rtlCol="0" anchor="ctr" anchorCtr="0">
            <a:noAutofit/>
          </a:bodyPr>
          <a:lstStyle/>
          <a:p>
            <a:pPr fontAlgn="ctr">
              <a:lnSpc>
                <a:spcPts val="2600"/>
              </a:lnSpc>
              <a:spcAft>
                <a:spcPts val="600"/>
              </a:spcAft>
            </a:pPr>
            <a:r>
              <a:rPr lang="en-US"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 STP, the port enters the Forwarding state after at least one interval of Forward Delay (Learning state).</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0" name="组合 89"/>
          <p:cNvGrpSpPr/>
          <p:nvPr/>
        </p:nvGrpSpPr>
        <p:grpSpPr bwMode="gray">
          <a:xfrm>
            <a:off x="961022" y="1699903"/>
            <a:ext cx="4538082" cy="2629007"/>
            <a:chOff x="6281092" y="1276498"/>
            <a:chExt cx="4538082" cy="2629007"/>
          </a:xfrm>
        </p:grpSpPr>
        <p:pic>
          <p:nvPicPr>
            <p:cNvPr id="98" name="图片 9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293600" y="1790950"/>
              <a:ext cx="540000" cy="442800"/>
            </a:xfrm>
            <a:prstGeom prst="rect">
              <a:avLst/>
            </a:prstGeom>
          </p:spPr>
        </p:pic>
        <p:pic>
          <p:nvPicPr>
            <p:cNvPr id="104" name="图片 10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825849" y="3400929"/>
              <a:ext cx="540000" cy="442800"/>
            </a:xfrm>
            <a:prstGeom prst="rect">
              <a:avLst/>
            </a:prstGeom>
          </p:spPr>
        </p:pic>
        <p:pic>
          <p:nvPicPr>
            <p:cNvPr id="111" name="图片 1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761350" y="3400929"/>
              <a:ext cx="540000" cy="442800"/>
            </a:xfrm>
            <a:prstGeom prst="rect">
              <a:avLst/>
            </a:prstGeom>
          </p:spPr>
        </p:pic>
        <p:cxnSp>
          <p:nvCxnSpPr>
            <p:cNvPr id="114" name="直接连接符 113"/>
            <p:cNvCxnSpPr>
              <a:stCxn id="104" idx="3"/>
              <a:endCxn id="111" idx="1"/>
            </p:cNvCxnSpPr>
            <p:nvPr/>
          </p:nvCxnSpPr>
          <p:spPr bwMode="gray">
            <a:xfrm>
              <a:off x="7365849" y="3622329"/>
              <a:ext cx="2395501" cy="0"/>
            </a:xfrm>
            <a:prstGeom prst="line">
              <a:avLst/>
            </a:prstGeom>
            <a:noFill/>
            <a:ln w="19050" cap="flat" cmpd="sng" algn="ctr">
              <a:solidFill>
                <a:srgbClr val="151515"/>
              </a:solidFill>
              <a:prstDash val="solid"/>
              <a:miter lim="800000"/>
            </a:ln>
            <a:effectLst/>
          </p:spPr>
        </p:cxnSp>
        <p:cxnSp>
          <p:nvCxnSpPr>
            <p:cNvPr id="120" name="直接连接符 119"/>
            <p:cNvCxnSpPr>
              <a:stCxn id="111" idx="0"/>
              <a:endCxn id="98" idx="3"/>
            </p:cNvCxnSpPr>
            <p:nvPr/>
          </p:nvCxnSpPr>
          <p:spPr bwMode="gray">
            <a:xfrm flipH="1" flipV="1">
              <a:off x="8833600" y="2012350"/>
              <a:ext cx="1197750" cy="1388579"/>
            </a:xfrm>
            <a:prstGeom prst="line">
              <a:avLst/>
            </a:prstGeom>
            <a:noFill/>
            <a:ln w="19050" cap="flat" cmpd="sng" algn="ctr">
              <a:solidFill>
                <a:srgbClr val="151515"/>
              </a:solidFill>
              <a:prstDash val="solid"/>
              <a:miter lim="800000"/>
            </a:ln>
            <a:effectLst/>
          </p:spPr>
        </p:cxnSp>
        <p:sp>
          <p:nvSpPr>
            <p:cNvPr id="121" name="文本框 120"/>
            <p:cNvSpPr txBox="1"/>
            <p:nvPr/>
          </p:nvSpPr>
          <p:spPr bwMode="gray">
            <a:xfrm>
              <a:off x="6281092" y="3377155"/>
              <a:ext cx="556563" cy="528350"/>
            </a:xfrm>
            <a:prstGeom prst="rect">
              <a:avLst/>
            </a:prstGeom>
            <a:noFill/>
          </p:spPr>
          <p:txBody>
            <a:bodyPr wrap="square" rtlCol="0">
              <a:noAutofit/>
            </a:bodyPr>
            <a:lstStyle/>
            <a:p>
              <a:pPr marL="0" marR="0" lvl="0" indent="0"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文本框 121"/>
            <p:cNvSpPr txBox="1"/>
            <p:nvPr/>
          </p:nvSpPr>
          <p:spPr bwMode="gray">
            <a:xfrm>
              <a:off x="10262611" y="3376901"/>
              <a:ext cx="556563" cy="528350"/>
            </a:xfrm>
            <a:prstGeom prst="rect">
              <a:avLst/>
            </a:prstGeom>
            <a:noFill/>
          </p:spPr>
          <p:txBody>
            <a:bodyPr wrap="square" rtlCol="0">
              <a:noAutofit/>
            </a:bodyPr>
            <a:lstStyle/>
            <a:p>
              <a:pPr marL="0" marR="0" lvl="0" indent="0"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SW3</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文本框 122"/>
            <p:cNvSpPr txBox="1"/>
            <p:nvPr/>
          </p:nvSpPr>
          <p:spPr bwMode="gray">
            <a:xfrm>
              <a:off x="7986600" y="1276498"/>
              <a:ext cx="1783319" cy="964367"/>
            </a:xfrm>
            <a:prstGeom prst="rect">
              <a:avLst/>
            </a:prstGeom>
            <a:noFill/>
          </p:spPr>
          <p:txBody>
            <a:bodyPr wrap="square" rtlCol="0">
              <a:noAutofit/>
            </a:bodyPr>
            <a:lstStyle/>
            <a:p>
              <a:pPr marL="0" marR="0" lvl="0" indent="0" algn="ctr"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SW1 (root bridge)</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4" name="直接箭头连接符 123"/>
            <p:cNvCxnSpPr>
              <a:stCxn id="104" idx="0"/>
              <a:endCxn id="98" idx="1"/>
            </p:cNvCxnSpPr>
            <p:nvPr/>
          </p:nvCxnSpPr>
          <p:spPr bwMode="gray">
            <a:xfrm flipV="1">
              <a:off x="7095849" y="2012350"/>
              <a:ext cx="1197751" cy="1388579"/>
            </a:xfrm>
            <a:prstGeom prst="straightConnector1">
              <a:avLst/>
            </a:prstGeom>
            <a:noFill/>
            <a:ln w="19050" cap="flat" cmpd="sng" algn="ctr">
              <a:solidFill>
                <a:srgbClr val="1D1D1A"/>
              </a:solidFill>
              <a:prstDash val="solid"/>
              <a:miter lim="800000"/>
              <a:headEnd type="none" w="med" len="med"/>
              <a:tailEnd type="none" w="med" len="med"/>
            </a:ln>
            <a:effectLst/>
          </p:spPr>
        </p:cxnSp>
      </p:grpSp>
      <p:cxnSp>
        <p:nvCxnSpPr>
          <p:cNvPr id="125" name="直接箭头连接符 124"/>
          <p:cNvCxnSpPr>
            <a:stCxn id="126" idx="3"/>
          </p:cNvCxnSpPr>
          <p:nvPr/>
        </p:nvCxnSpPr>
        <p:spPr bwMode="gray">
          <a:xfrm flipH="1">
            <a:off x="2045779" y="2813718"/>
            <a:ext cx="333038" cy="426930"/>
          </a:xfrm>
          <a:prstGeom prst="straightConnector1">
            <a:avLst/>
          </a:prstGeom>
          <a:ln w="38100">
            <a:solidFill>
              <a:schemeClr val="tx1">
                <a:lumMod val="50000"/>
                <a:lumOff val="50000"/>
              </a:schemeClr>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126" name="椭圆 125"/>
          <p:cNvSpPr>
            <a:spLocks noChangeAspect="1"/>
          </p:cNvSpPr>
          <p:nvPr/>
        </p:nvSpPr>
        <p:spPr bwMode="gray">
          <a:xfrm>
            <a:off x="2347866" y="2633324"/>
            <a:ext cx="211345" cy="211345"/>
          </a:xfrm>
          <a:prstGeom prst="ellipse">
            <a:avLst/>
          </a:prstGeom>
          <a:solidFill>
            <a:schemeClr val="bg1"/>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7" name="直接箭头连接符 126"/>
          <p:cNvCxnSpPr>
            <a:stCxn id="128" idx="3"/>
          </p:cNvCxnSpPr>
          <p:nvPr/>
        </p:nvCxnSpPr>
        <p:spPr bwMode="gray">
          <a:xfrm flipV="1">
            <a:off x="2573858" y="2874231"/>
            <a:ext cx="334621" cy="441054"/>
          </a:xfrm>
          <a:prstGeom prst="straightConnector1">
            <a:avLst/>
          </a:prstGeom>
          <a:ln w="38100">
            <a:solidFill>
              <a:schemeClr val="tx1">
                <a:lumMod val="50000"/>
                <a:lumOff val="50000"/>
              </a:schemeClr>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128" name="椭圆 127"/>
          <p:cNvSpPr>
            <a:spLocks noChangeAspect="1"/>
          </p:cNvSpPr>
          <p:nvPr/>
        </p:nvSpPr>
        <p:spPr bwMode="gray">
          <a:xfrm flipH="1" flipV="1">
            <a:off x="2393464" y="3284334"/>
            <a:ext cx="211345" cy="211345"/>
          </a:xfrm>
          <a:prstGeom prst="ellipse">
            <a:avLst/>
          </a:prstGeom>
          <a:solidFill>
            <a:schemeClr val="bg1"/>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文本框 128"/>
          <p:cNvSpPr txBox="1"/>
          <p:nvPr/>
        </p:nvSpPr>
        <p:spPr bwMode="gray">
          <a:xfrm>
            <a:off x="1134675" y="2738996"/>
            <a:ext cx="1156119" cy="307777"/>
          </a:xfrm>
          <a:prstGeom prst="rect">
            <a:avLst/>
          </a:prstGeom>
          <a:noFill/>
        </p:spPr>
        <p:txBody>
          <a:bodyPr wrap="square" rtlCol="0">
            <a:noAutofit/>
          </a:bodyPr>
          <a:lstStyle/>
          <a:p>
            <a:pPr fontAlgn="ctr">
              <a:spcBef>
                <a:spcPts val="0"/>
              </a:spcBef>
              <a:spcAft>
                <a:spcPts val="0"/>
              </a:spcAft>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Proposal=1</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文本框 129"/>
          <p:cNvSpPr txBox="1"/>
          <p:nvPr/>
        </p:nvSpPr>
        <p:spPr bwMode="gray">
          <a:xfrm>
            <a:off x="2715684" y="3153800"/>
            <a:ext cx="1361272" cy="307777"/>
          </a:xfrm>
          <a:prstGeom prst="rect">
            <a:avLst/>
          </a:prstGeom>
          <a:noFill/>
        </p:spPr>
        <p:txBody>
          <a:bodyPr wrap="square" rtlCol="0">
            <a:noAutofit/>
          </a:bodyPr>
          <a:lstStyle/>
          <a:p>
            <a:pPr fontAlgn="ctr">
              <a:spcBef>
                <a:spcPts val="0"/>
              </a:spcBef>
              <a:spcAft>
                <a:spcPts val="0"/>
              </a:spcAft>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Agreement=1</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文本框 146"/>
          <p:cNvSpPr txBox="1"/>
          <p:nvPr/>
        </p:nvSpPr>
        <p:spPr bwMode="gray">
          <a:xfrm>
            <a:off x="875905" y="5467153"/>
            <a:ext cx="1259747" cy="338554"/>
          </a:xfrm>
          <a:prstGeom prst="rect">
            <a:avLst/>
          </a:prstGeom>
          <a:noFill/>
        </p:spPr>
        <p:txBody>
          <a:bodyPr wrap="square" rtlCol="0">
            <a:noAutofit/>
          </a:bodyPr>
          <a:lstStyle/>
          <a:p>
            <a:pPr fontAlgn="ctr">
              <a:spcBef>
                <a:spcPts val="0"/>
              </a:spcBef>
              <a:spcAft>
                <a:spcPts val="0"/>
              </a:spcAft>
            </a:pPr>
            <a:r>
              <a:rPr lang="en-US" sz="1600" b="1" dirty="0" smtClean="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rPr>
              <a:t>RST BPDU</a:t>
            </a:r>
            <a:endParaRPr lang="en-US" sz="1600" b="1"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椭圆 147"/>
          <p:cNvSpPr>
            <a:spLocks noChangeAspect="1"/>
          </p:cNvSpPr>
          <p:nvPr/>
        </p:nvSpPr>
        <p:spPr bwMode="gray">
          <a:xfrm>
            <a:off x="634192" y="5521406"/>
            <a:ext cx="211345" cy="211345"/>
          </a:xfrm>
          <a:prstGeom prst="ellipse">
            <a:avLst/>
          </a:prstGeom>
          <a:solidFill>
            <a:schemeClr val="bg1"/>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椭圆 23"/>
          <p:cNvSpPr>
            <a:spLocks noChangeAspect="1"/>
          </p:cNvSpPr>
          <p:nvPr/>
        </p:nvSpPr>
        <p:spPr bwMode="gray">
          <a:xfrm>
            <a:off x="2889121" y="2337163"/>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椭圆 24"/>
          <p:cNvSpPr>
            <a:spLocks noChangeAspect="1"/>
          </p:cNvSpPr>
          <p:nvPr/>
        </p:nvSpPr>
        <p:spPr bwMode="gray">
          <a:xfrm>
            <a:off x="1659539" y="3731868"/>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圆角矩形标注 25"/>
          <p:cNvSpPr/>
          <p:nvPr/>
        </p:nvSpPr>
        <p:spPr bwMode="gray">
          <a:xfrm>
            <a:off x="446088" y="1855763"/>
            <a:ext cx="2231300" cy="468000"/>
          </a:xfrm>
          <a:prstGeom prst="wedgeRoundRectCallout">
            <a:avLst>
              <a:gd name="adj1" fmla="val 60043"/>
              <a:gd name="adj2" fmla="val 46955"/>
              <a:gd name="adj3" fmla="val 16667"/>
            </a:avLst>
          </a:prstGeom>
          <a:solidFill>
            <a:srgbClr val="FFFFCC"/>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spcAft>
                <a:spcPts val="60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Rapidly enter the Forwarding state</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圆角矩形标注 26"/>
          <p:cNvSpPr/>
          <p:nvPr/>
        </p:nvSpPr>
        <p:spPr bwMode="gray">
          <a:xfrm>
            <a:off x="605309" y="4412380"/>
            <a:ext cx="2283812" cy="468000"/>
          </a:xfrm>
          <a:prstGeom prst="wedgeRoundRectCallout">
            <a:avLst>
              <a:gd name="adj1" fmla="val -653"/>
              <a:gd name="adj2" fmla="val -145144"/>
              <a:gd name="adj3" fmla="val 16667"/>
            </a:avLst>
          </a:prstGeom>
          <a:solidFill>
            <a:srgbClr val="FFFFCC"/>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spcAft>
                <a:spcPts val="60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Rapidly enter the Forwarding state</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580819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2" name="直接箭头连接符 161"/>
          <p:cNvCxnSpPr/>
          <p:nvPr/>
        </p:nvCxnSpPr>
        <p:spPr bwMode="gray">
          <a:xfrm flipV="1">
            <a:off x="8516288" y="3416206"/>
            <a:ext cx="0" cy="826803"/>
          </a:xfrm>
          <a:prstGeom prst="straightConnector1">
            <a:avLst/>
          </a:prstGeom>
          <a:noFill/>
          <a:ln w="19050" cap="flat" cmpd="sng" algn="ctr">
            <a:solidFill>
              <a:srgbClr val="1D1D1A"/>
            </a:solidFill>
            <a:prstDash val="solid"/>
            <a:miter lim="800000"/>
            <a:headEnd type="none" w="med" len="med"/>
            <a:tailEnd type="none" w="med" len="med"/>
          </a:ln>
          <a:effectLst/>
        </p:spPr>
      </p:cxnSp>
      <p:cxnSp>
        <p:nvCxnSpPr>
          <p:cNvPr id="163" name="直接箭头连接符 162"/>
          <p:cNvCxnSpPr/>
          <p:nvPr/>
        </p:nvCxnSpPr>
        <p:spPr bwMode="gray">
          <a:xfrm flipV="1">
            <a:off x="7804168" y="3357248"/>
            <a:ext cx="532707" cy="885761"/>
          </a:xfrm>
          <a:prstGeom prst="straightConnector1">
            <a:avLst/>
          </a:prstGeom>
          <a:noFill/>
          <a:ln w="19050" cap="flat" cmpd="sng" algn="ctr">
            <a:solidFill>
              <a:srgbClr val="1D1D1A"/>
            </a:solidFill>
            <a:prstDash val="solid"/>
            <a:miter lim="800000"/>
            <a:headEnd type="none" w="med" len="med"/>
            <a:tailEnd type="none" w="med" len="med"/>
          </a:ln>
          <a:effectLst/>
        </p:spPr>
      </p:cxnSp>
      <p:cxnSp>
        <p:nvCxnSpPr>
          <p:cNvPr id="164" name="直接箭头连接符 163"/>
          <p:cNvCxnSpPr/>
          <p:nvPr/>
        </p:nvCxnSpPr>
        <p:spPr bwMode="gray">
          <a:xfrm flipH="1" flipV="1">
            <a:off x="8705033" y="3358836"/>
            <a:ext cx="582067" cy="884173"/>
          </a:xfrm>
          <a:prstGeom prst="straightConnector1">
            <a:avLst/>
          </a:prstGeom>
          <a:noFill/>
          <a:ln w="19050" cap="flat" cmpd="sng" algn="ctr">
            <a:solidFill>
              <a:srgbClr val="1D1D1A"/>
            </a:solidFill>
            <a:prstDash val="solid"/>
            <a:miter lim="800000"/>
            <a:headEnd type="none" w="med" len="med"/>
            <a:tailEnd type="none" w="med" len="med"/>
          </a:ln>
          <a:effectLst/>
        </p:spPr>
      </p:cxnSp>
      <p:sp>
        <p:nvSpPr>
          <p:cNvPr id="3" name="标题 2"/>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P/A Mechanism (1)</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圆角矩形 75"/>
          <p:cNvSpPr/>
          <p:nvPr/>
        </p:nvSpPr>
        <p:spPr bwMode="gray">
          <a:xfrm>
            <a:off x="844049" y="4591803"/>
            <a:ext cx="5251951" cy="1538026"/>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lnSpc>
                <a:spcPts val="2600"/>
              </a:lnSpc>
              <a:spcAft>
                <a:spcPts val="600"/>
              </a:spcAft>
              <a:buFont typeface="Arial" panose="020B0604020202020204" pitchFamily="34" charset="0"/>
              <a:buChar char="•"/>
            </a:pP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 link is added between root bridge SW1 and SW2.</a:t>
            </a:r>
            <a:endPar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600"/>
              </a:lnSpc>
              <a:spcAft>
                <a:spcPts val="600"/>
              </a:spcAft>
              <a:buFont typeface="Arial" panose="020B0604020202020204" pitchFamily="34" charset="0"/>
              <a:buChar char="•"/>
            </a:pP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three down</a:t>
            </a:r>
            <a:r>
              <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link</a:t>
            </a: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ports of SW2 are </a:t>
            </a: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alternate port, designated port in Forwarding state, and edge port, respectively.</a:t>
            </a:r>
            <a:endPar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圆角矩形 75"/>
          <p:cNvSpPr/>
          <p:nvPr/>
        </p:nvSpPr>
        <p:spPr bwMode="gray">
          <a:xfrm>
            <a:off x="6452910" y="4591803"/>
            <a:ext cx="4887870" cy="946552"/>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lnSpc>
                <a:spcPts val="2600"/>
              </a:lnSpc>
              <a:spcAft>
                <a:spcPts val="600"/>
              </a:spcAft>
              <a:buFont typeface="Arial" panose="020B0604020202020204" pitchFamily="34" charset="0"/>
              <a:buChar char="•"/>
            </a:pP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two ports between SW1 and SW2 become designated ports and send RST BPDUs.</a:t>
            </a:r>
            <a:endPar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7" name="组合 66"/>
          <p:cNvGrpSpPr/>
          <p:nvPr/>
        </p:nvGrpSpPr>
        <p:grpSpPr bwMode="gray">
          <a:xfrm>
            <a:off x="1562505" y="1548435"/>
            <a:ext cx="2237548" cy="2697835"/>
            <a:chOff x="1091022" y="1786560"/>
            <a:chExt cx="2237548" cy="2697835"/>
          </a:xfrm>
        </p:grpSpPr>
        <p:pic>
          <p:nvPicPr>
            <p:cNvPr id="68" name="图片 6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287758" y="1808310"/>
              <a:ext cx="540000" cy="442800"/>
            </a:xfrm>
            <a:prstGeom prst="rect">
              <a:avLst/>
            </a:prstGeom>
          </p:spPr>
        </p:pic>
        <p:pic>
          <p:nvPicPr>
            <p:cNvPr id="69" name="图片 6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287758" y="3227671"/>
              <a:ext cx="540000" cy="442800"/>
            </a:xfrm>
            <a:prstGeom prst="rect">
              <a:avLst/>
            </a:prstGeom>
          </p:spPr>
        </p:pic>
        <p:cxnSp>
          <p:nvCxnSpPr>
            <p:cNvPr id="73" name="直接箭头连接符 72"/>
            <p:cNvCxnSpPr>
              <a:stCxn id="69" idx="0"/>
              <a:endCxn id="68" idx="2"/>
            </p:cNvCxnSpPr>
            <p:nvPr/>
          </p:nvCxnSpPr>
          <p:spPr bwMode="gray">
            <a:xfrm flipV="1">
              <a:off x="2557758" y="2251110"/>
              <a:ext cx="0" cy="976561"/>
            </a:xfrm>
            <a:prstGeom prst="straightConnector1">
              <a:avLst/>
            </a:prstGeom>
            <a:noFill/>
            <a:ln w="19050" cap="flat" cmpd="sng" algn="ctr">
              <a:solidFill>
                <a:srgbClr val="EC7061"/>
              </a:solidFill>
              <a:prstDash val="solid"/>
              <a:miter lim="800000"/>
              <a:headEnd type="none" w="med" len="med"/>
              <a:tailEnd type="none" w="med" len="med"/>
            </a:ln>
            <a:effectLst/>
          </p:spPr>
        </p:cxnSp>
        <p:sp>
          <p:nvSpPr>
            <p:cNvPr id="74" name="文本框 73"/>
            <p:cNvSpPr txBox="1"/>
            <p:nvPr/>
          </p:nvSpPr>
          <p:spPr bwMode="gray">
            <a:xfrm>
              <a:off x="1764770" y="3108301"/>
              <a:ext cx="556563" cy="528350"/>
            </a:xfrm>
            <a:prstGeom prst="rect">
              <a:avLst/>
            </a:prstGeom>
            <a:noFill/>
          </p:spPr>
          <p:txBody>
            <a:bodyPr wrap="square" rtlCol="0">
              <a:noAutofit/>
            </a:bodyPr>
            <a:lstStyle/>
            <a:p>
              <a:pPr marL="0" marR="0" lvl="0" indent="0"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文本框 76"/>
            <p:cNvSpPr txBox="1"/>
            <p:nvPr/>
          </p:nvSpPr>
          <p:spPr bwMode="gray">
            <a:xfrm>
              <a:off x="1091022" y="1786560"/>
              <a:ext cx="1230277" cy="738664"/>
            </a:xfrm>
            <a:prstGeom prst="rect">
              <a:avLst/>
            </a:prstGeom>
            <a:noFill/>
          </p:spPr>
          <p:txBody>
            <a:bodyPr wrap="square" rtlCol="0">
              <a:noAutofit/>
            </a:bodyPr>
            <a:lstStyle/>
            <a:p>
              <a:pPr marL="0" marR="0" lvl="0" indent="0" algn="ctr" defTabSz="914478" eaLnBrk="1" fontAlgn="ctr" latinLnBrk="0" hangingPunct="1">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Root bridge</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0" marR="0" lvl="0" indent="0" algn="ctr" defTabSz="914478" eaLnBrk="1" fontAlgn="ctr" latinLnBrk="0" hangingPunct="1">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SW1</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8" name="直接箭头连接符 77"/>
            <p:cNvCxnSpPr/>
            <p:nvPr/>
          </p:nvCxnSpPr>
          <p:spPr bwMode="gray">
            <a:xfrm flipV="1">
              <a:off x="2557758" y="3657592"/>
              <a:ext cx="0" cy="826803"/>
            </a:xfrm>
            <a:prstGeom prst="straightConnector1">
              <a:avLst/>
            </a:prstGeom>
            <a:noFill/>
            <a:ln w="19050" cap="flat" cmpd="sng" algn="ctr">
              <a:solidFill>
                <a:srgbClr val="1D1D1A"/>
              </a:solidFill>
              <a:prstDash val="solid"/>
              <a:miter lim="800000"/>
              <a:headEnd type="none" w="med" len="med"/>
              <a:tailEnd type="none" w="med" len="med"/>
            </a:ln>
            <a:effectLst/>
          </p:spPr>
        </p:cxnSp>
        <p:sp>
          <p:nvSpPr>
            <p:cNvPr id="80" name="椭圆 79"/>
            <p:cNvSpPr>
              <a:spLocks noChangeAspect="1"/>
            </p:cNvSpPr>
            <p:nvPr/>
          </p:nvSpPr>
          <p:spPr bwMode="gray">
            <a:xfrm>
              <a:off x="2445980" y="3566176"/>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4" name="直接箭头连接符 83"/>
            <p:cNvCxnSpPr>
              <a:endCxn id="86" idx="7"/>
            </p:cNvCxnSpPr>
            <p:nvPr/>
          </p:nvCxnSpPr>
          <p:spPr bwMode="gray">
            <a:xfrm flipV="1">
              <a:off x="1845638" y="3598634"/>
              <a:ext cx="532707" cy="885761"/>
            </a:xfrm>
            <a:prstGeom prst="straightConnector1">
              <a:avLst/>
            </a:prstGeom>
            <a:noFill/>
            <a:ln w="19050" cap="flat" cmpd="sng" algn="ctr">
              <a:solidFill>
                <a:srgbClr val="1D1D1A"/>
              </a:solidFill>
              <a:prstDash val="solid"/>
              <a:miter lim="800000"/>
              <a:headEnd type="none" w="med" len="med"/>
              <a:tailEnd type="none" w="med" len="med"/>
            </a:ln>
            <a:effectLst/>
          </p:spPr>
        </p:cxnSp>
        <p:cxnSp>
          <p:nvCxnSpPr>
            <p:cNvPr id="85" name="直接箭头连接符 84"/>
            <p:cNvCxnSpPr>
              <a:endCxn id="88" idx="1"/>
            </p:cNvCxnSpPr>
            <p:nvPr/>
          </p:nvCxnSpPr>
          <p:spPr bwMode="gray">
            <a:xfrm flipH="1" flipV="1">
              <a:off x="2746503" y="3600222"/>
              <a:ext cx="582067" cy="884173"/>
            </a:xfrm>
            <a:prstGeom prst="straightConnector1">
              <a:avLst/>
            </a:prstGeom>
            <a:noFill/>
            <a:ln w="19050" cap="flat" cmpd="sng" algn="ctr">
              <a:solidFill>
                <a:srgbClr val="1D1D1A"/>
              </a:solidFill>
              <a:prstDash val="solid"/>
              <a:miter lim="800000"/>
              <a:headEnd type="none" w="med" len="med"/>
              <a:tailEnd type="none" w="med" len="med"/>
            </a:ln>
            <a:effectLst/>
          </p:spPr>
        </p:cxnSp>
        <p:sp>
          <p:nvSpPr>
            <p:cNvPr id="86" name="椭圆 85"/>
            <p:cNvSpPr>
              <a:spLocks noChangeAspect="1"/>
            </p:cNvSpPr>
            <p:nvPr/>
          </p:nvSpPr>
          <p:spPr bwMode="gray">
            <a:xfrm>
              <a:off x="2179911" y="3564588"/>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A</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椭圆 87"/>
            <p:cNvSpPr>
              <a:spLocks noChangeAspect="1"/>
            </p:cNvSpPr>
            <p:nvPr/>
          </p:nvSpPr>
          <p:spPr bwMode="gray">
            <a:xfrm>
              <a:off x="2712457" y="3566176"/>
              <a:ext cx="232480" cy="232480"/>
            </a:xfrm>
            <a:prstGeom prst="ellipse">
              <a:avLst/>
            </a:prstGeom>
            <a:solidFill>
              <a:schemeClr val="bg1"/>
            </a:solid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E</a:t>
              </a:r>
              <a:endParaRPr lang="en-US" altLang="zh-CN" sz="1400" b="1"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94" name="Oval 4"/>
          <p:cNvSpPr>
            <a:spLocks noChangeAspect="1"/>
          </p:cNvSpPr>
          <p:nvPr/>
        </p:nvSpPr>
        <p:spPr bwMode="gray">
          <a:xfrm>
            <a:off x="3189073" y="2450449"/>
            <a:ext cx="180000" cy="180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文本框 94"/>
          <p:cNvSpPr txBox="1"/>
          <p:nvPr/>
        </p:nvSpPr>
        <p:spPr bwMode="gray">
          <a:xfrm>
            <a:off x="3350832" y="2209735"/>
            <a:ext cx="1013419" cy="528350"/>
          </a:xfrm>
          <a:prstGeom prst="rect">
            <a:avLst/>
          </a:prstGeom>
          <a:noFill/>
        </p:spPr>
        <p:txBody>
          <a:bodyPr wrap="square" rtlCol="0">
            <a:noAutofit/>
          </a:bodyPr>
          <a:lstStyle/>
          <a:p>
            <a:pPr marL="0" marR="0" lvl="0" indent="0" defTabSz="914478" eaLnBrk="1" fontAlgn="ctr" latinLnBrk="0" hangingPunct="1">
              <a:lnSpc>
                <a:spcPts val="3440"/>
              </a:lnSpc>
              <a:spcBef>
                <a:spcPts val="0"/>
              </a:spcBef>
              <a:spcAft>
                <a:spcPts val="0"/>
              </a:spcAft>
              <a:buClrTx/>
              <a:buSzTx/>
              <a:buFontTx/>
              <a:buNone/>
              <a:tabLst/>
              <a:defRPr/>
            </a:pPr>
            <a:r>
              <a:rPr lang="en-US" sz="14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Add a link</a:t>
            </a:r>
            <a:endPar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6" name="组合 95"/>
          <p:cNvGrpSpPr/>
          <p:nvPr/>
        </p:nvGrpSpPr>
        <p:grpSpPr bwMode="gray">
          <a:xfrm>
            <a:off x="7009609" y="1560996"/>
            <a:ext cx="1883998" cy="1999535"/>
            <a:chOff x="7504608" y="1799121"/>
            <a:chExt cx="1883998" cy="1999535"/>
          </a:xfrm>
        </p:grpSpPr>
        <p:cxnSp>
          <p:nvCxnSpPr>
            <p:cNvPr id="97" name="直接箭头连接符 96"/>
            <p:cNvCxnSpPr>
              <a:stCxn id="99" idx="0"/>
            </p:cNvCxnSpPr>
            <p:nvPr/>
          </p:nvCxnSpPr>
          <p:spPr bwMode="gray">
            <a:xfrm flipV="1">
              <a:off x="9200267" y="2441323"/>
              <a:ext cx="1" cy="403519"/>
            </a:xfrm>
            <a:prstGeom prst="straightConnector1">
              <a:avLst/>
            </a:prstGeom>
            <a:ln w="38100">
              <a:solidFill>
                <a:schemeClr val="tx1">
                  <a:lumMod val="50000"/>
                  <a:lumOff val="50000"/>
                </a:schemeClr>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99" name="椭圆 98"/>
            <p:cNvSpPr>
              <a:spLocks noChangeAspect="1"/>
            </p:cNvSpPr>
            <p:nvPr/>
          </p:nvSpPr>
          <p:spPr bwMode="gray">
            <a:xfrm>
              <a:off x="9094594" y="2844842"/>
              <a:ext cx="211345" cy="211345"/>
            </a:xfrm>
            <a:prstGeom prst="ellipse">
              <a:avLst/>
            </a:prstGeom>
            <a:solidFill>
              <a:schemeClr val="bg1"/>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00" name="组合 99"/>
            <p:cNvGrpSpPr/>
            <p:nvPr/>
          </p:nvGrpSpPr>
          <p:grpSpPr bwMode="gray">
            <a:xfrm>
              <a:off x="7504608" y="1799121"/>
              <a:ext cx="1883998" cy="1999535"/>
              <a:chOff x="1060939" y="1799121"/>
              <a:chExt cx="1883998" cy="1999535"/>
            </a:xfrm>
          </p:grpSpPr>
          <p:pic>
            <p:nvPicPr>
              <p:cNvPr id="103" name="图片 10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287758" y="1808310"/>
                <a:ext cx="540000" cy="442800"/>
              </a:xfrm>
              <a:prstGeom prst="rect">
                <a:avLst/>
              </a:prstGeom>
            </p:spPr>
          </p:pic>
          <p:pic>
            <p:nvPicPr>
              <p:cNvPr id="105" name="图片 10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287758" y="3227671"/>
                <a:ext cx="540000" cy="442800"/>
              </a:xfrm>
              <a:prstGeom prst="rect">
                <a:avLst/>
              </a:prstGeom>
            </p:spPr>
          </p:pic>
          <p:cxnSp>
            <p:nvCxnSpPr>
              <p:cNvPr id="106" name="直接箭头连接符 105"/>
              <p:cNvCxnSpPr>
                <a:stCxn id="105" idx="0"/>
                <a:endCxn id="103" idx="2"/>
              </p:cNvCxnSpPr>
              <p:nvPr/>
            </p:nvCxnSpPr>
            <p:spPr bwMode="gray">
              <a:xfrm flipV="1">
                <a:off x="2557758" y="2251110"/>
                <a:ext cx="0" cy="976561"/>
              </a:xfrm>
              <a:prstGeom prst="straightConnector1">
                <a:avLst/>
              </a:prstGeom>
              <a:noFill/>
              <a:ln w="19050" cap="flat" cmpd="sng" algn="ctr">
                <a:solidFill>
                  <a:srgbClr val="EC7061"/>
                </a:solidFill>
                <a:prstDash val="solid"/>
                <a:miter lim="800000"/>
                <a:headEnd type="none" w="med" len="med"/>
                <a:tailEnd type="none" w="med" len="med"/>
              </a:ln>
              <a:effectLst/>
            </p:spPr>
          </p:cxnSp>
          <p:sp>
            <p:nvSpPr>
              <p:cNvPr id="107" name="文本框 106"/>
              <p:cNvSpPr txBox="1"/>
              <p:nvPr/>
            </p:nvSpPr>
            <p:spPr bwMode="gray">
              <a:xfrm>
                <a:off x="1764770" y="3108301"/>
                <a:ext cx="556563" cy="528350"/>
              </a:xfrm>
              <a:prstGeom prst="rect">
                <a:avLst/>
              </a:prstGeom>
              <a:noFill/>
            </p:spPr>
            <p:txBody>
              <a:bodyPr wrap="square" rtlCol="0">
                <a:noAutofit/>
              </a:bodyPr>
              <a:lstStyle/>
              <a:p>
                <a:pPr marL="0" marR="0" lvl="0" indent="0"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文本框 107"/>
              <p:cNvSpPr txBox="1"/>
              <p:nvPr/>
            </p:nvSpPr>
            <p:spPr bwMode="gray">
              <a:xfrm>
                <a:off x="1060939" y="1799121"/>
                <a:ext cx="1285622" cy="738664"/>
              </a:xfrm>
              <a:prstGeom prst="rect">
                <a:avLst/>
              </a:prstGeom>
              <a:noFill/>
            </p:spPr>
            <p:txBody>
              <a:bodyPr wrap="square" rtlCol="0">
                <a:noAutofit/>
              </a:bodyPr>
              <a:lstStyle/>
              <a:p>
                <a:pPr marL="0" marR="0" lvl="0" indent="0" algn="ctr" defTabSz="914478" eaLnBrk="1" fontAlgn="ctr" latinLnBrk="0" hangingPunct="1">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Root bridge</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0" marR="0" lvl="0" indent="0" algn="ctr" defTabSz="914478" eaLnBrk="1" fontAlgn="ctr" latinLnBrk="0" hangingPunct="1">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SW1</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椭圆 109"/>
              <p:cNvSpPr>
                <a:spLocks noChangeAspect="1"/>
              </p:cNvSpPr>
              <p:nvPr/>
            </p:nvSpPr>
            <p:spPr bwMode="gray">
              <a:xfrm>
                <a:off x="2445980" y="3566176"/>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椭圆 114"/>
              <p:cNvSpPr>
                <a:spLocks noChangeAspect="1"/>
              </p:cNvSpPr>
              <p:nvPr/>
            </p:nvSpPr>
            <p:spPr bwMode="gray">
              <a:xfrm>
                <a:off x="2179911" y="3564588"/>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A</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椭圆 115"/>
              <p:cNvSpPr>
                <a:spLocks noChangeAspect="1"/>
              </p:cNvSpPr>
              <p:nvPr/>
            </p:nvSpPr>
            <p:spPr bwMode="gray">
              <a:xfrm>
                <a:off x="2712457" y="3566176"/>
                <a:ext cx="232480" cy="232480"/>
              </a:xfrm>
              <a:prstGeom prst="ellipse">
                <a:avLst/>
              </a:prstGeom>
              <a:solidFill>
                <a:schemeClr val="bg1"/>
              </a:solid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E</a:t>
                </a:r>
                <a:endParaRPr lang="en-US" altLang="zh-CN" sz="1400" b="1"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椭圆 116"/>
              <p:cNvSpPr>
                <a:spLocks noChangeAspect="1"/>
              </p:cNvSpPr>
              <p:nvPr/>
            </p:nvSpPr>
            <p:spPr bwMode="gray">
              <a:xfrm>
                <a:off x="2445980" y="2124625"/>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椭圆 117"/>
              <p:cNvSpPr>
                <a:spLocks noChangeAspect="1"/>
              </p:cNvSpPr>
              <p:nvPr/>
            </p:nvSpPr>
            <p:spPr bwMode="gray">
              <a:xfrm>
                <a:off x="2445980" y="3138759"/>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altLang="zh-CN"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cxnSp>
        <p:nvCxnSpPr>
          <p:cNvPr id="158" name="直接箭头连接符 157"/>
          <p:cNvCxnSpPr>
            <a:stCxn id="159" idx="4"/>
          </p:cNvCxnSpPr>
          <p:nvPr/>
        </p:nvCxnSpPr>
        <p:spPr bwMode="gray">
          <a:xfrm>
            <a:off x="8283928" y="2443133"/>
            <a:ext cx="5050" cy="430131"/>
          </a:xfrm>
          <a:prstGeom prst="straightConnector1">
            <a:avLst/>
          </a:prstGeom>
          <a:ln w="38100">
            <a:solidFill>
              <a:schemeClr val="tx1">
                <a:lumMod val="50000"/>
                <a:lumOff val="50000"/>
              </a:schemeClr>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159" name="椭圆 158"/>
          <p:cNvSpPr>
            <a:spLocks noChangeAspect="1"/>
          </p:cNvSpPr>
          <p:nvPr/>
        </p:nvSpPr>
        <p:spPr bwMode="gray">
          <a:xfrm>
            <a:off x="8178255" y="2231788"/>
            <a:ext cx="211345" cy="211345"/>
          </a:xfrm>
          <a:prstGeom prst="ellipse">
            <a:avLst/>
          </a:prstGeom>
          <a:solidFill>
            <a:schemeClr val="bg1"/>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0" name="文本框 159"/>
          <p:cNvSpPr txBox="1"/>
          <p:nvPr/>
        </p:nvSpPr>
        <p:spPr bwMode="gray">
          <a:xfrm>
            <a:off x="8971278" y="2352275"/>
            <a:ext cx="1653628" cy="275456"/>
          </a:xfrm>
          <a:prstGeom prst="rect">
            <a:avLst/>
          </a:prstGeom>
          <a:noFill/>
        </p:spPr>
        <p:txBody>
          <a:bodyPr wrap="square" rtlCol="0">
            <a:noAutofit/>
          </a:bodyPr>
          <a:lstStyle/>
          <a:p>
            <a:pPr fontAlgn="ctr">
              <a:spcBef>
                <a:spcPts val="0"/>
              </a:spcBef>
              <a:spcAft>
                <a:spcPts val="0"/>
              </a:spcAft>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Send RST BPDUs</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1" name="Oval 4"/>
          <p:cNvSpPr>
            <a:spLocks noChangeAspect="1"/>
          </p:cNvSpPr>
          <p:nvPr/>
        </p:nvSpPr>
        <p:spPr bwMode="gray">
          <a:xfrm>
            <a:off x="8819402" y="2420256"/>
            <a:ext cx="180000" cy="180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6248156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bwMode="gray">
          <a:xfrm>
            <a:off x="1562505" y="1548435"/>
            <a:ext cx="2237548" cy="2697835"/>
            <a:chOff x="7534691" y="1786560"/>
            <a:chExt cx="2237548" cy="2697835"/>
          </a:xfrm>
        </p:grpSpPr>
        <p:cxnSp>
          <p:nvCxnSpPr>
            <p:cNvPr id="41" name="直接箭头连接符 40"/>
            <p:cNvCxnSpPr>
              <a:stCxn id="43" idx="4"/>
            </p:cNvCxnSpPr>
            <p:nvPr/>
          </p:nvCxnSpPr>
          <p:spPr bwMode="gray">
            <a:xfrm>
              <a:off x="8802589" y="2643458"/>
              <a:ext cx="5050" cy="430131"/>
            </a:xfrm>
            <a:prstGeom prst="straightConnector1">
              <a:avLst/>
            </a:prstGeom>
            <a:ln w="38100">
              <a:solidFill>
                <a:schemeClr val="tx1">
                  <a:lumMod val="50000"/>
                  <a:lumOff val="50000"/>
                </a:schemeClr>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43" name="椭圆 42"/>
            <p:cNvSpPr>
              <a:spLocks noChangeAspect="1"/>
            </p:cNvSpPr>
            <p:nvPr/>
          </p:nvSpPr>
          <p:spPr bwMode="gray">
            <a:xfrm>
              <a:off x="8696916" y="2432113"/>
              <a:ext cx="211345" cy="211345"/>
            </a:xfrm>
            <a:prstGeom prst="ellipse">
              <a:avLst/>
            </a:prstGeom>
            <a:solidFill>
              <a:schemeClr val="bg1"/>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6" name="组合 45"/>
            <p:cNvGrpSpPr/>
            <p:nvPr/>
          </p:nvGrpSpPr>
          <p:grpSpPr bwMode="gray">
            <a:xfrm>
              <a:off x="7534691" y="1786560"/>
              <a:ext cx="2237548" cy="2697835"/>
              <a:chOff x="1091022" y="1786560"/>
              <a:chExt cx="2237548" cy="2697835"/>
            </a:xfrm>
          </p:grpSpPr>
          <p:pic>
            <p:nvPicPr>
              <p:cNvPr id="47" name="图片 4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287758" y="1808310"/>
                <a:ext cx="540000" cy="442800"/>
              </a:xfrm>
              <a:prstGeom prst="rect">
                <a:avLst/>
              </a:prstGeom>
            </p:spPr>
          </p:pic>
          <p:pic>
            <p:nvPicPr>
              <p:cNvPr id="48" name="图片 4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287758" y="3227671"/>
                <a:ext cx="540000" cy="442800"/>
              </a:xfrm>
              <a:prstGeom prst="rect">
                <a:avLst/>
              </a:prstGeom>
            </p:spPr>
          </p:pic>
          <p:cxnSp>
            <p:nvCxnSpPr>
              <p:cNvPr id="49" name="直接箭头连接符 48"/>
              <p:cNvCxnSpPr>
                <a:stCxn id="48" idx="0"/>
                <a:endCxn id="47" idx="2"/>
              </p:cNvCxnSpPr>
              <p:nvPr/>
            </p:nvCxnSpPr>
            <p:spPr bwMode="gray">
              <a:xfrm flipV="1">
                <a:off x="2557758" y="2251110"/>
                <a:ext cx="0" cy="976561"/>
              </a:xfrm>
              <a:prstGeom prst="straightConnector1">
                <a:avLst/>
              </a:prstGeom>
              <a:noFill/>
              <a:ln w="19050" cap="flat" cmpd="sng" algn="ctr">
                <a:solidFill>
                  <a:srgbClr val="EC7061"/>
                </a:solidFill>
                <a:prstDash val="solid"/>
                <a:miter lim="800000"/>
                <a:headEnd type="none" w="med" len="med"/>
                <a:tailEnd type="none" w="med" len="med"/>
              </a:ln>
              <a:effectLst/>
            </p:spPr>
          </p:cxnSp>
          <p:sp>
            <p:nvSpPr>
              <p:cNvPr id="50" name="文本框 49"/>
              <p:cNvSpPr txBox="1"/>
              <p:nvPr/>
            </p:nvSpPr>
            <p:spPr bwMode="gray">
              <a:xfrm>
                <a:off x="1764770" y="3108301"/>
                <a:ext cx="556563" cy="528350"/>
              </a:xfrm>
              <a:prstGeom prst="rect">
                <a:avLst/>
              </a:prstGeom>
              <a:noFill/>
            </p:spPr>
            <p:txBody>
              <a:bodyPr wrap="square" rtlCol="0">
                <a:noAutofit/>
              </a:bodyPr>
              <a:lstStyle/>
              <a:p>
                <a:pPr marL="0" marR="0" lvl="0" indent="0"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p:cNvSpPr txBox="1"/>
              <p:nvPr/>
            </p:nvSpPr>
            <p:spPr bwMode="gray">
              <a:xfrm>
                <a:off x="1091022" y="1786560"/>
                <a:ext cx="1230277" cy="738664"/>
              </a:xfrm>
              <a:prstGeom prst="rect">
                <a:avLst/>
              </a:prstGeom>
              <a:noFill/>
            </p:spPr>
            <p:txBody>
              <a:bodyPr wrap="square" rtlCol="0">
                <a:noAutofit/>
              </a:bodyPr>
              <a:lstStyle/>
              <a:p>
                <a:pPr marL="0" marR="0" lvl="0" indent="0" algn="ctr" defTabSz="914478" eaLnBrk="1" fontAlgn="ctr" latinLnBrk="0" hangingPunct="1">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Root bridge</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0" marR="0" lvl="0" indent="0" algn="ctr" defTabSz="914478" eaLnBrk="1" fontAlgn="ctr" latinLnBrk="0" hangingPunct="1">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SW1</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2" name="直接箭头连接符 51"/>
              <p:cNvCxnSpPr/>
              <p:nvPr/>
            </p:nvCxnSpPr>
            <p:spPr bwMode="gray">
              <a:xfrm flipV="1">
                <a:off x="2557758" y="3657592"/>
                <a:ext cx="0" cy="826803"/>
              </a:xfrm>
              <a:prstGeom prst="straightConnector1">
                <a:avLst/>
              </a:prstGeom>
              <a:noFill/>
              <a:ln w="19050" cap="flat" cmpd="sng" algn="ctr">
                <a:solidFill>
                  <a:srgbClr val="1D1D1A"/>
                </a:solidFill>
                <a:prstDash val="solid"/>
                <a:miter lim="800000"/>
                <a:headEnd type="none" w="med" len="med"/>
                <a:tailEnd type="none" w="med" len="med"/>
              </a:ln>
              <a:effectLst/>
            </p:spPr>
          </p:cxnSp>
          <p:sp>
            <p:nvSpPr>
              <p:cNvPr id="53" name="椭圆 52"/>
              <p:cNvSpPr>
                <a:spLocks noChangeAspect="1"/>
              </p:cNvSpPr>
              <p:nvPr/>
            </p:nvSpPr>
            <p:spPr bwMode="gray">
              <a:xfrm>
                <a:off x="2445980" y="3566176"/>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Oval 4"/>
              <p:cNvSpPr>
                <a:spLocks noChangeAspect="1"/>
              </p:cNvSpPr>
              <p:nvPr/>
            </p:nvSpPr>
            <p:spPr bwMode="gray">
              <a:xfrm>
                <a:off x="2638822" y="2647627"/>
                <a:ext cx="180000" cy="180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6" name="直接箭头连接符 55"/>
              <p:cNvCxnSpPr>
                <a:endCxn id="59" idx="7"/>
              </p:cNvCxnSpPr>
              <p:nvPr/>
            </p:nvCxnSpPr>
            <p:spPr bwMode="gray">
              <a:xfrm flipV="1">
                <a:off x="1845638" y="3598634"/>
                <a:ext cx="532707" cy="885761"/>
              </a:xfrm>
              <a:prstGeom prst="straightConnector1">
                <a:avLst/>
              </a:prstGeom>
              <a:noFill/>
              <a:ln w="19050" cap="flat" cmpd="sng" algn="ctr">
                <a:solidFill>
                  <a:srgbClr val="1D1D1A"/>
                </a:solidFill>
                <a:prstDash val="solid"/>
                <a:miter lim="800000"/>
                <a:headEnd type="none" w="med" len="med"/>
                <a:tailEnd type="none" w="med" len="med"/>
              </a:ln>
              <a:effectLst/>
            </p:spPr>
          </p:cxnSp>
          <p:cxnSp>
            <p:nvCxnSpPr>
              <p:cNvPr id="58" name="直接箭头连接符 57"/>
              <p:cNvCxnSpPr>
                <a:endCxn id="60" idx="1"/>
              </p:cNvCxnSpPr>
              <p:nvPr/>
            </p:nvCxnSpPr>
            <p:spPr bwMode="gray">
              <a:xfrm flipH="1" flipV="1">
                <a:off x="2746503" y="3600222"/>
                <a:ext cx="582067" cy="884173"/>
              </a:xfrm>
              <a:prstGeom prst="straightConnector1">
                <a:avLst/>
              </a:prstGeom>
              <a:noFill/>
              <a:ln w="19050" cap="flat" cmpd="sng" algn="ctr">
                <a:solidFill>
                  <a:srgbClr val="1D1D1A"/>
                </a:solidFill>
                <a:prstDash val="solid"/>
                <a:miter lim="800000"/>
                <a:headEnd type="none" w="med" len="med"/>
                <a:tailEnd type="none" w="med" len="med"/>
              </a:ln>
              <a:effectLst/>
            </p:spPr>
          </p:cxnSp>
          <p:sp>
            <p:nvSpPr>
              <p:cNvPr id="59" name="椭圆 58"/>
              <p:cNvSpPr>
                <a:spLocks noChangeAspect="1"/>
              </p:cNvSpPr>
              <p:nvPr/>
            </p:nvSpPr>
            <p:spPr bwMode="gray">
              <a:xfrm>
                <a:off x="2179911" y="3564588"/>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A</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椭圆 59"/>
              <p:cNvSpPr>
                <a:spLocks noChangeAspect="1"/>
              </p:cNvSpPr>
              <p:nvPr/>
            </p:nvSpPr>
            <p:spPr bwMode="gray">
              <a:xfrm>
                <a:off x="2712457" y="3566176"/>
                <a:ext cx="232480" cy="232480"/>
              </a:xfrm>
              <a:prstGeom prst="ellipse">
                <a:avLst/>
              </a:prstGeom>
              <a:solidFill>
                <a:schemeClr val="bg1"/>
              </a:solid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E</a:t>
                </a:r>
                <a:endParaRPr lang="en-US" altLang="zh-CN" sz="1400" b="1"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椭圆 60"/>
              <p:cNvSpPr>
                <a:spLocks noChangeAspect="1"/>
              </p:cNvSpPr>
              <p:nvPr/>
            </p:nvSpPr>
            <p:spPr bwMode="gray">
              <a:xfrm>
                <a:off x="2445980" y="2124625"/>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椭圆 61"/>
              <p:cNvSpPr>
                <a:spLocks noChangeAspect="1"/>
              </p:cNvSpPr>
              <p:nvPr/>
            </p:nvSpPr>
            <p:spPr bwMode="gray">
              <a:xfrm>
                <a:off x="2445980" y="3138759"/>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3" name="标题 2"/>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P/A Mechanism (2)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圆角矩形 75"/>
          <p:cNvSpPr/>
          <p:nvPr/>
        </p:nvSpPr>
        <p:spPr bwMode="gray">
          <a:xfrm>
            <a:off x="446089" y="4303106"/>
            <a:ext cx="5439766" cy="1538026"/>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lnSpc>
                <a:spcPts val="2600"/>
              </a:lnSpc>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SW2’s port connected to SW1 receives a superior RST BPDU, so the port becomes a root port and stops sending RST BPDUs.</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600"/>
              </a:lnSpc>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designated port of SW1 enters the Discarding state and sends an RST BPDU with the Proposal bit set to 1.</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 name="组合 1"/>
          <p:cNvGrpSpPr/>
          <p:nvPr/>
        </p:nvGrpSpPr>
        <p:grpSpPr bwMode="gray">
          <a:xfrm>
            <a:off x="6958443" y="1560996"/>
            <a:ext cx="3064173" cy="2771505"/>
            <a:chOff x="7453442" y="1799121"/>
            <a:chExt cx="3064173" cy="2771505"/>
          </a:xfrm>
        </p:grpSpPr>
        <p:cxnSp>
          <p:nvCxnSpPr>
            <p:cNvPr id="57" name="直接箭头连接符 56"/>
            <p:cNvCxnSpPr>
              <a:stCxn id="83" idx="0"/>
            </p:cNvCxnSpPr>
            <p:nvPr/>
          </p:nvCxnSpPr>
          <p:spPr bwMode="gray">
            <a:xfrm flipV="1">
              <a:off x="9200267" y="2441323"/>
              <a:ext cx="1" cy="403519"/>
            </a:xfrm>
            <a:prstGeom prst="straightConnector1">
              <a:avLst/>
            </a:prstGeom>
            <a:ln w="38100">
              <a:solidFill>
                <a:schemeClr val="tx1">
                  <a:lumMod val="50000"/>
                  <a:lumOff val="50000"/>
                </a:schemeClr>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83" name="椭圆 82"/>
            <p:cNvSpPr>
              <a:spLocks noChangeAspect="1"/>
            </p:cNvSpPr>
            <p:nvPr/>
          </p:nvSpPr>
          <p:spPr bwMode="gray">
            <a:xfrm>
              <a:off x="9094594" y="2844842"/>
              <a:ext cx="211345" cy="211345"/>
            </a:xfrm>
            <a:prstGeom prst="ellipse">
              <a:avLst/>
            </a:prstGeom>
            <a:solidFill>
              <a:schemeClr val="bg1"/>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21" name="组合 120"/>
            <p:cNvGrpSpPr/>
            <p:nvPr/>
          </p:nvGrpSpPr>
          <p:grpSpPr bwMode="gray">
            <a:xfrm>
              <a:off x="7453442" y="1799121"/>
              <a:ext cx="3064173" cy="2771505"/>
              <a:chOff x="1009773" y="1799121"/>
              <a:chExt cx="3064173" cy="2771505"/>
            </a:xfrm>
          </p:grpSpPr>
          <p:sp>
            <p:nvSpPr>
              <p:cNvPr id="78" name="文本框 77"/>
              <p:cNvSpPr txBox="1"/>
              <p:nvPr/>
            </p:nvSpPr>
            <p:spPr bwMode="gray">
              <a:xfrm>
                <a:off x="2157827" y="4042276"/>
                <a:ext cx="878197" cy="528350"/>
              </a:xfrm>
              <a:prstGeom prst="rect">
                <a:avLst/>
              </a:prstGeom>
              <a:noFill/>
            </p:spPr>
            <p:txBody>
              <a:bodyPr wrap="square" rtlCol="0">
                <a:noAutofit/>
              </a:bodyPr>
              <a:lstStyle/>
              <a:p>
                <a:pPr marL="0" marR="0" lvl="0" indent="0" algn="ctr" defTabSz="914478" eaLnBrk="1" fontAlgn="ctr" latinLnBrk="0" hangingPunct="1">
                  <a:spcBef>
                    <a:spcPts val="0"/>
                  </a:spcBef>
                  <a:spcAft>
                    <a:spcPts val="0"/>
                  </a:spcAft>
                  <a:buClrTx/>
                  <a:buSzTx/>
                  <a:buFontTx/>
                  <a:buNone/>
                  <a:tabLst/>
                  <a:defRPr/>
                </a:pPr>
                <a:r>
                  <a:rPr lang="en-US"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(Blocked port)</a:t>
                </a:r>
                <a:endParaRPr kumimoji="0" lang="en-US" altLang="zh-CN" sz="12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文本框 79"/>
              <p:cNvSpPr txBox="1"/>
              <p:nvPr/>
            </p:nvSpPr>
            <p:spPr bwMode="gray">
              <a:xfrm>
                <a:off x="2937231" y="4027515"/>
                <a:ext cx="1136715" cy="528350"/>
              </a:xfrm>
              <a:prstGeom prst="rect">
                <a:avLst/>
              </a:prstGeom>
              <a:noFill/>
            </p:spPr>
            <p:txBody>
              <a:bodyPr wrap="square" rtlCol="0">
                <a:noAutofit/>
              </a:bodyPr>
              <a:lstStyle/>
              <a:p>
                <a:pPr marL="0" marR="0" lvl="0" indent="0" algn="ctr" defTabSz="914478" eaLnBrk="1" fontAlgn="ctr" latinLnBrk="0" hangingPunct="1">
                  <a:spcBef>
                    <a:spcPts val="0"/>
                  </a:spcBef>
                  <a:spcAft>
                    <a:spcPts val="0"/>
                  </a:spcAft>
                  <a:buClrTx/>
                  <a:buSzTx/>
                  <a:buFontTx/>
                  <a:buNone/>
                  <a:tabLst/>
                  <a:defRPr/>
                </a:pPr>
                <a:r>
                  <a:rPr lang="en-US"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(Port status not changed)</a:t>
                </a:r>
                <a:endParaRPr kumimoji="0" lang="en-US" altLang="zh-CN" sz="12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2" name="图片 1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287758" y="1808310"/>
                <a:ext cx="540000" cy="442800"/>
              </a:xfrm>
              <a:prstGeom prst="rect">
                <a:avLst/>
              </a:prstGeom>
            </p:spPr>
          </p:pic>
          <p:pic>
            <p:nvPicPr>
              <p:cNvPr id="123" name="图片 1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287758" y="3227671"/>
                <a:ext cx="540000" cy="442800"/>
              </a:xfrm>
              <a:prstGeom prst="rect">
                <a:avLst/>
              </a:prstGeom>
            </p:spPr>
          </p:pic>
          <p:cxnSp>
            <p:nvCxnSpPr>
              <p:cNvPr id="124" name="直接箭头连接符 123"/>
              <p:cNvCxnSpPr>
                <a:stCxn id="123" idx="0"/>
                <a:endCxn id="122" idx="2"/>
              </p:cNvCxnSpPr>
              <p:nvPr/>
            </p:nvCxnSpPr>
            <p:spPr bwMode="gray">
              <a:xfrm flipV="1">
                <a:off x="2557758" y="2251110"/>
                <a:ext cx="0" cy="976561"/>
              </a:xfrm>
              <a:prstGeom prst="straightConnector1">
                <a:avLst/>
              </a:prstGeom>
              <a:noFill/>
              <a:ln w="19050" cap="flat" cmpd="sng" algn="ctr">
                <a:solidFill>
                  <a:srgbClr val="EC7061"/>
                </a:solidFill>
                <a:prstDash val="solid"/>
                <a:miter lim="800000"/>
                <a:headEnd type="none" w="med" len="med"/>
                <a:tailEnd type="none" w="med" len="med"/>
              </a:ln>
              <a:effectLst/>
            </p:spPr>
          </p:cxnSp>
          <p:sp>
            <p:nvSpPr>
              <p:cNvPr id="125" name="文本框 124"/>
              <p:cNvSpPr txBox="1"/>
              <p:nvPr/>
            </p:nvSpPr>
            <p:spPr bwMode="gray">
              <a:xfrm>
                <a:off x="1764770" y="3108301"/>
                <a:ext cx="556563" cy="528350"/>
              </a:xfrm>
              <a:prstGeom prst="rect">
                <a:avLst/>
              </a:prstGeom>
              <a:noFill/>
            </p:spPr>
            <p:txBody>
              <a:bodyPr wrap="square" rtlCol="0">
                <a:noAutofit/>
              </a:bodyPr>
              <a:lstStyle/>
              <a:p>
                <a:pPr marL="0" marR="0" lvl="0" indent="0"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文本框 125"/>
              <p:cNvSpPr txBox="1"/>
              <p:nvPr/>
            </p:nvSpPr>
            <p:spPr bwMode="gray">
              <a:xfrm>
                <a:off x="1060939" y="1799121"/>
                <a:ext cx="1285622" cy="738664"/>
              </a:xfrm>
              <a:prstGeom prst="rect">
                <a:avLst/>
              </a:prstGeom>
              <a:noFill/>
            </p:spPr>
            <p:txBody>
              <a:bodyPr wrap="square" rtlCol="0">
                <a:noAutofit/>
              </a:bodyPr>
              <a:lstStyle/>
              <a:p>
                <a:pPr marL="0" marR="0" lvl="0" indent="0" algn="ctr" defTabSz="914478" eaLnBrk="1" fontAlgn="ctr" latinLnBrk="0" hangingPunct="1">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Root bridge</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0" marR="0" lvl="0" indent="0" algn="ctr" defTabSz="914478" eaLnBrk="1" fontAlgn="ctr" latinLnBrk="0" hangingPunct="1">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SW1</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7" name="直接箭头连接符 126"/>
              <p:cNvCxnSpPr/>
              <p:nvPr/>
            </p:nvCxnSpPr>
            <p:spPr bwMode="gray">
              <a:xfrm flipV="1">
                <a:off x="2557758" y="3657593"/>
                <a:ext cx="0" cy="413400"/>
              </a:xfrm>
              <a:prstGeom prst="straightConnector1">
                <a:avLst/>
              </a:prstGeom>
              <a:noFill/>
              <a:ln w="19050" cap="flat" cmpd="sng" algn="ctr">
                <a:solidFill>
                  <a:srgbClr val="1D1D1A"/>
                </a:solidFill>
                <a:prstDash val="solid"/>
                <a:miter lim="800000"/>
                <a:headEnd type="none" w="med" len="med"/>
                <a:tailEnd type="none" w="med" len="med"/>
              </a:ln>
              <a:effectLst/>
            </p:spPr>
          </p:cxnSp>
          <p:sp>
            <p:nvSpPr>
              <p:cNvPr id="128" name="椭圆 127"/>
              <p:cNvSpPr>
                <a:spLocks noChangeAspect="1"/>
              </p:cNvSpPr>
              <p:nvPr/>
            </p:nvSpPr>
            <p:spPr bwMode="gray">
              <a:xfrm>
                <a:off x="2445980" y="3566176"/>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0" name="直接箭头连接符 129"/>
              <p:cNvCxnSpPr>
                <a:endCxn id="132" idx="7"/>
              </p:cNvCxnSpPr>
              <p:nvPr/>
            </p:nvCxnSpPr>
            <p:spPr bwMode="gray">
              <a:xfrm flipV="1">
                <a:off x="2029520" y="3598634"/>
                <a:ext cx="348825" cy="440657"/>
              </a:xfrm>
              <a:prstGeom prst="straightConnector1">
                <a:avLst/>
              </a:prstGeom>
              <a:noFill/>
              <a:ln w="19050" cap="flat" cmpd="sng" algn="ctr">
                <a:solidFill>
                  <a:srgbClr val="1D1D1A"/>
                </a:solidFill>
                <a:prstDash val="solid"/>
                <a:miter lim="800000"/>
                <a:headEnd type="none" w="med" len="med"/>
                <a:tailEnd type="none" w="med" len="med"/>
              </a:ln>
              <a:effectLst/>
            </p:spPr>
          </p:cxnSp>
          <p:cxnSp>
            <p:nvCxnSpPr>
              <p:cNvPr id="131" name="直接箭头连接符 130"/>
              <p:cNvCxnSpPr>
                <a:endCxn id="133" idx="1"/>
              </p:cNvCxnSpPr>
              <p:nvPr/>
            </p:nvCxnSpPr>
            <p:spPr bwMode="gray">
              <a:xfrm flipH="1" flipV="1">
                <a:off x="2746503" y="3600222"/>
                <a:ext cx="448287" cy="418370"/>
              </a:xfrm>
              <a:prstGeom prst="straightConnector1">
                <a:avLst/>
              </a:prstGeom>
              <a:noFill/>
              <a:ln w="19050" cap="flat" cmpd="sng" algn="ctr">
                <a:solidFill>
                  <a:srgbClr val="1D1D1A"/>
                </a:solidFill>
                <a:prstDash val="solid"/>
                <a:miter lim="800000"/>
                <a:headEnd type="none" w="med" len="med"/>
                <a:tailEnd type="none" w="med" len="med"/>
              </a:ln>
              <a:effectLst/>
            </p:spPr>
          </p:cxnSp>
          <p:sp>
            <p:nvSpPr>
              <p:cNvPr id="132" name="椭圆 131"/>
              <p:cNvSpPr>
                <a:spLocks noChangeAspect="1"/>
              </p:cNvSpPr>
              <p:nvPr/>
            </p:nvSpPr>
            <p:spPr bwMode="gray">
              <a:xfrm>
                <a:off x="2179911" y="3564588"/>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A</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椭圆 132"/>
              <p:cNvSpPr>
                <a:spLocks noChangeAspect="1"/>
              </p:cNvSpPr>
              <p:nvPr/>
            </p:nvSpPr>
            <p:spPr bwMode="gray">
              <a:xfrm>
                <a:off x="2712457" y="3566176"/>
                <a:ext cx="232480" cy="232480"/>
              </a:xfrm>
              <a:prstGeom prst="ellipse">
                <a:avLst/>
              </a:prstGeom>
              <a:solidFill>
                <a:schemeClr val="bg1"/>
              </a:solid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E</a:t>
                </a:r>
                <a:endParaRPr lang="en-US" altLang="zh-CN" sz="1400" b="1"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椭圆 134"/>
              <p:cNvSpPr>
                <a:spLocks noChangeAspect="1"/>
              </p:cNvSpPr>
              <p:nvPr/>
            </p:nvSpPr>
            <p:spPr bwMode="gray">
              <a:xfrm>
                <a:off x="2445980" y="2124625"/>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椭圆 135"/>
              <p:cNvSpPr>
                <a:spLocks noChangeAspect="1"/>
              </p:cNvSpPr>
              <p:nvPr/>
            </p:nvSpPr>
            <p:spPr bwMode="gray">
              <a:xfrm>
                <a:off x="2445980" y="3138759"/>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文本框 76"/>
              <p:cNvSpPr txBox="1"/>
              <p:nvPr/>
            </p:nvSpPr>
            <p:spPr bwMode="gray">
              <a:xfrm>
                <a:off x="1009773" y="3999249"/>
                <a:ext cx="1168513" cy="528350"/>
              </a:xfrm>
              <a:prstGeom prst="rect">
                <a:avLst/>
              </a:prstGeom>
              <a:noFill/>
            </p:spPr>
            <p:txBody>
              <a:bodyPr wrap="square" rtlCol="0">
                <a:noAutofit/>
              </a:bodyPr>
              <a:lstStyle/>
              <a:p>
                <a:pPr marL="0" marR="0" lvl="0" indent="0" algn="ctr" defTabSz="914478" eaLnBrk="1" fontAlgn="ctr" latinLnBrk="0" hangingPunct="1">
                  <a:spcBef>
                    <a:spcPts val="0"/>
                  </a:spcBef>
                  <a:spcAft>
                    <a:spcPts val="0"/>
                  </a:spcAft>
                  <a:buClrTx/>
                  <a:buSzTx/>
                  <a:buFontTx/>
                  <a:buNone/>
                  <a:tabLst/>
                  <a:defRPr/>
                </a:pPr>
                <a:r>
                  <a:rPr lang="en-US"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(Port status not changed)</a:t>
                </a:r>
                <a:endParaRPr kumimoji="0" lang="en-US" altLang="zh-CN" sz="12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137" name="圆角矩形 75"/>
          <p:cNvSpPr/>
          <p:nvPr/>
        </p:nvSpPr>
        <p:spPr bwMode="gray">
          <a:xfrm>
            <a:off x="5991527" y="4303106"/>
            <a:ext cx="5754386" cy="2078644"/>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lnSpc>
                <a:spcPts val="2600"/>
              </a:lnSpc>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After receiving the RST BPDU with the Proposal bit set to 1 from the root bridge, SW2 starts to synchronize all its ports.</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600"/>
              </a:lnSpc>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After all ports are synchronized, all downlink ports (except edge ports) enter the Discarding state, and the uplink root port enters the Forwarding state and returns an RST BPDU with the Agreement bit set to 1 to SW1.</a:t>
            </a:r>
            <a:endPar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文本框 62"/>
          <p:cNvSpPr txBox="1"/>
          <p:nvPr/>
        </p:nvSpPr>
        <p:spPr bwMode="gray">
          <a:xfrm>
            <a:off x="1674284" y="2372314"/>
            <a:ext cx="1156119" cy="307777"/>
          </a:xfrm>
          <a:prstGeom prst="rect">
            <a:avLst/>
          </a:prstGeom>
          <a:noFill/>
        </p:spPr>
        <p:txBody>
          <a:bodyPr wrap="square" rtlCol="0">
            <a:noAutofit/>
          </a:bodyPr>
          <a:lstStyle/>
          <a:p>
            <a:pPr fontAlgn="ctr">
              <a:spcBef>
                <a:spcPts val="0"/>
              </a:spcBef>
              <a:spcAft>
                <a:spcPts val="0"/>
              </a:spcAft>
            </a:pPr>
            <a:r>
              <a:rPr lang="en-US" sz="14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Proposal=1</a:t>
            </a:r>
            <a:endPar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文本框 67"/>
          <p:cNvSpPr txBox="1"/>
          <p:nvPr/>
        </p:nvSpPr>
        <p:spPr bwMode="gray">
          <a:xfrm>
            <a:off x="3290304" y="2273909"/>
            <a:ext cx="2170587" cy="954107"/>
          </a:xfrm>
          <a:prstGeom prst="rect">
            <a:avLst/>
          </a:prstGeom>
          <a:noFill/>
        </p:spPr>
        <p:txBody>
          <a:bodyPr wrap="square" rtlCol="0">
            <a:noAutofit/>
          </a:bodyPr>
          <a:lstStyle/>
          <a:p>
            <a:pPr fontAlgn="ctr">
              <a:spcBef>
                <a:spcPts val="0"/>
              </a:spcBef>
              <a:spcAft>
                <a:spcPts val="0"/>
              </a:spcAft>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SW1 and SW2 compare the received RST BPDUs.</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文本框 68"/>
          <p:cNvSpPr txBox="1"/>
          <p:nvPr/>
        </p:nvSpPr>
        <p:spPr bwMode="gray">
          <a:xfrm>
            <a:off x="8793952" y="2351558"/>
            <a:ext cx="1398099" cy="307777"/>
          </a:xfrm>
          <a:prstGeom prst="rect">
            <a:avLst/>
          </a:prstGeom>
          <a:noFill/>
        </p:spPr>
        <p:txBody>
          <a:bodyPr wrap="square" rtlCol="0">
            <a:noAutofit/>
          </a:bodyPr>
          <a:lstStyle/>
          <a:p>
            <a:pPr fontAlgn="ctr">
              <a:spcBef>
                <a:spcPts val="0"/>
              </a:spcBef>
              <a:spcAft>
                <a:spcPts val="0"/>
              </a:spcAft>
            </a:pPr>
            <a:r>
              <a:rPr lang="en-US" sz="14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Agreement=1</a:t>
            </a:r>
            <a:endPar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文本框 72"/>
          <p:cNvSpPr txBox="1"/>
          <p:nvPr/>
        </p:nvSpPr>
        <p:spPr bwMode="gray">
          <a:xfrm>
            <a:off x="9219076" y="2759339"/>
            <a:ext cx="2617743" cy="1384995"/>
          </a:xfrm>
          <a:prstGeom prst="rect">
            <a:avLst/>
          </a:prstGeom>
          <a:noFill/>
        </p:spPr>
        <p:txBody>
          <a:bodyPr wrap="square" rtlCol="0">
            <a:noAutofit/>
          </a:bodyPr>
          <a:lstStyle/>
          <a:p>
            <a:pPr fontAlgn="ctr">
              <a:spcBef>
                <a:spcPts val="0"/>
              </a:spcBef>
              <a:spcAft>
                <a:spcPts val="0"/>
              </a:spcAft>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The downlink port enters the synchronization state, and the root port enters the Forwarding state.</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Oval 4"/>
          <p:cNvSpPr>
            <a:spLocks noChangeAspect="1"/>
          </p:cNvSpPr>
          <p:nvPr/>
        </p:nvSpPr>
        <p:spPr bwMode="gray">
          <a:xfrm>
            <a:off x="9039077" y="3111177"/>
            <a:ext cx="180000" cy="180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9997894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sz="2000" smtClean="0">
                <a:sym typeface="Huawei Sans" panose="020C0503030203020204" pitchFamily="34" charset="0"/>
              </a:rPr>
              <a:t>On an Ethernet switching network, redundant links are used to implement link backup and enhance network reliability. The downside of this is that it may produce loops, leading to broadcast storms and an unstable MAC address table. As a result, communication on the network may deteriorate or even be interrupted. To prevent loops, IEEE introduced the Spanning Tree Protocol (STP), which is standardized as IEEE 802.1d.</a:t>
            </a:r>
          </a:p>
          <a:p>
            <a:r>
              <a:rPr lang="en-US" sz="2000" smtClean="0">
                <a:sym typeface="Huawei Sans" panose="020C0503030203020204" pitchFamily="34" charset="0"/>
              </a:rPr>
              <a:t>The convergence speed of an STP topology slows as the number of LANs increases. Therefore, IEEE introduced the Rapid Spanning Tree Protocol (RSTP), standardized as 802.1w, in 2001 to improve the network convergence speed.</a:t>
            </a:r>
            <a:endParaRPr lang="en-US" altLang="zh-CN" sz="2000" smtClean="0">
              <a:sym typeface="Huawei Sans" panose="020C0503030203020204" pitchFamily="34" charset="0"/>
            </a:endParaRPr>
          </a:p>
          <a:p>
            <a:r>
              <a:rPr lang="en-US" sz="2000" smtClean="0">
                <a:sym typeface="Huawei Sans" panose="020C0503030203020204" pitchFamily="34" charset="0"/>
              </a:rPr>
              <a:t>This document describes the improvements of RSTP compared with STP, working mechanism of RSTP, and RSTP configurations.</a:t>
            </a:r>
          </a:p>
          <a:p>
            <a:endParaRPr lang="en-US" altLang="zh-CN" sz="2000" dirty="0">
              <a:sym typeface="Huawei Sans" panose="020C0503030203020204" pitchFamily="34" charset="0"/>
            </a:endParaRPr>
          </a:p>
        </p:txBody>
      </p:sp>
    </p:spTree>
    <p:extLst>
      <p:ext uri="{BB962C8B-B14F-4D97-AF65-F5344CB8AC3E}">
        <p14:creationId xmlns:p14="http://schemas.microsoft.com/office/powerpoint/2010/main" val="85490435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P/A Mechanism (3)</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圆角矩形 75"/>
          <p:cNvSpPr/>
          <p:nvPr/>
        </p:nvSpPr>
        <p:spPr bwMode="gray">
          <a:xfrm>
            <a:off x="555166" y="4653224"/>
            <a:ext cx="5644674" cy="1538026"/>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fontAlgn="ctr">
              <a:lnSpc>
                <a:spcPts val="2600"/>
              </a:lnSpc>
              <a:spcAft>
                <a:spcPts val="600"/>
              </a:spcAft>
            </a:pP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RST BPDU with the Agreement bit set to 1 received by SW1 is a response to the sent RST BPDU with the Proposal bit set to 1 on SW1. Therefore, the designated port immediately enters the Forwarding state.</a:t>
            </a:r>
            <a:endPar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圆角矩形 75"/>
          <p:cNvSpPr/>
          <p:nvPr/>
        </p:nvSpPr>
        <p:spPr bwMode="gray">
          <a:xfrm>
            <a:off x="7229474" y="4653224"/>
            <a:ext cx="4111305" cy="946552"/>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fontAlgn="ctr">
              <a:lnSpc>
                <a:spcPts val="2600"/>
              </a:lnSpc>
              <a:spcAft>
                <a:spcPts val="600"/>
              </a:spcAft>
            </a:pP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downlink device continues P/A negotiation.</a:t>
            </a:r>
            <a:endPar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7" name="组合 66"/>
          <p:cNvGrpSpPr/>
          <p:nvPr/>
        </p:nvGrpSpPr>
        <p:grpSpPr bwMode="gray">
          <a:xfrm>
            <a:off x="1562505" y="1548435"/>
            <a:ext cx="2237548" cy="2697835"/>
            <a:chOff x="1091022" y="1786560"/>
            <a:chExt cx="2237548" cy="2697835"/>
          </a:xfrm>
        </p:grpSpPr>
        <p:pic>
          <p:nvPicPr>
            <p:cNvPr id="69" name="图片 6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287758" y="1808310"/>
              <a:ext cx="540000" cy="442800"/>
            </a:xfrm>
            <a:prstGeom prst="rect">
              <a:avLst/>
            </a:prstGeom>
          </p:spPr>
        </p:pic>
        <p:pic>
          <p:nvPicPr>
            <p:cNvPr id="70" name="图片 6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287758" y="3227671"/>
              <a:ext cx="540000" cy="442800"/>
            </a:xfrm>
            <a:prstGeom prst="rect">
              <a:avLst/>
            </a:prstGeom>
          </p:spPr>
        </p:pic>
        <p:cxnSp>
          <p:nvCxnSpPr>
            <p:cNvPr id="71" name="直接箭头连接符 70"/>
            <p:cNvCxnSpPr>
              <a:stCxn id="70" idx="0"/>
              <a:endCxn id="69" idx="2"/>
            </p:cNvCxnSpPr>
            <p:nvPr/>
          </p:nvCxnSpPr>
          <p:spPr bwMode="gray">
            <a:xfrm flipV="1">
              <a:off x="2557758" y="2251110"/>
              <a:ext cx="0" cy="976561"/>
            </a:xfrm>
            <a:prstGeom prst="straightConnector1">
              <a:avLst/>
            </a:prstGeom>
            <a:noFill/>
            <a:ln w="19050" cap="flat" cmpd="sng" algn="ctr">
              <a:solidFill>
                <a:srgbClr val="EC7061"/>
              </a:solidFill>
              <a:prstDash val="solid"/>
              <a:miter lim="800000"/>
              <a:headEnd type="none" w="med" len="med"/>
              <a:tailEnd type="none" w="med" len="med"/>
            </a:ln>
            <a:effectLst/>
          </p:spPr>
        </p:cxnSp>
        <p:sp>
          <p:nvSpPr>
            <p:cNvPr id="72" name="文本框 71"/>
            <p:cNvSpPr txBox="1"/>
            <p:nvPr/>
          </p:nvSpPr>
          <p:spPr bwMode="gray">
            <a:xfrm>
              <a:off x="1764770" y="3108301"/>
              <a:ext cx="556563" cy="528350"/>
            </a:xfrm>
            <a:prstGeom prst="rect">
              <a:avLst/>
            </a:prstGeom>
            <a:noFill/>
          </p:spPr>
          <p:txBody>
            <a:bodyPr wrap="square" rtlCol="0">
              <a:noAutofit/>
            </a:bodyPr>
            <a:lstStyle/>
            <a:p>
              <a:pPr marL="0" marR="0" lvl="0" indent="0"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文本框 72"/>
            <p:cNvSpPr txBox="1"/>
            <p:nvPr/>
          </p:nvSpPr>
          <p:spPr bwMode="gray">
            <a:xfrm>
              <a:off x="1091022" y="1786560"/>
              <a:ext cx="1230277" cy="738664"/>
            </a:xfrm>
            <a:prstGeom prst="rect">
              <a:avLst/>
            </a:prstGeom>
            <a:noFill/>
          </p:spPr>
          <p:txBody>
            <a:bodyPr wrap="square" rtlCol="0">
              <a:noAutofit/>
            </a:bodyPr>
            <a:lstStyle/>
            <a:p>
              <a:pPr marL="0" marR="0" lvl="0" indent="0" algn="ctr" defTabSz="914478" eaLnBrk="1" fontAlgn="ctr" latinLnBrk="0" hangingPunct="1">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Root bridge</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0" marR="0" lvl="0" indent="0" algn="ctr" defTabSz="914478" eaLnBrk="1" fontAlgn="ctr" latinLnBrk="0" hangingPunct="1">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SW1</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4" name="直接箭头连接符 73"/>
            <p:cNvCxnSpPr/>
            <p:nvPr/>
          </p:nvCxnSpPr>
          <p:spPr bwMode="gray">
            <a:xfrm flipV="1">
              <a:off x="2557758" y="3657592"/>
              <a:ext cx="0" cy="826803"/>
            </a:xfrm>
            <a:prstGeom prst="straightConnector1">
              <a:avLst/>
            </a:prstGeom>
            <a:noFill/>
            <a:ln w="19050" cap="flat" cmpd="sng" algn="ctr">
              <a:solidFill>
                <a:srgbClr val="1D1D1A"/>
              </a:solidFill>
              <a:prstDash val="solid"/>
              <a:miter lim="800000"/>
              <a:headEnd type="none" w="med" len="med"/>
              <a:tailEnd type="none" w="med" len="med"/>
            </a:ln>
            <a:effectLst/>
          </p:spPr>
        </p:cxnSp>
        <p:sp>
          <p:nvSpPr>
            <p:cNvPr id="75" name="椭圆 74"/>
            <p:cNvSpPr>
              <a:spLocks noChangeAspect="1"/>
            </p:cNvSpPr>
            <p:nvPr/>
          </p:nvSpPr>
          <p:spPr bwMode="gray">
            <a:xfrm>
              <a:off x="2445980" y="3566176"/>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Oval 4"/>
            <p:cNvSpPr>
              <a:spLocks noChangeAspect="1"/>
            </p:cNvSpPr>
            <p:nvPr/>
          </p:nvSpPr>
          <p:spPr bwMode="gray">
            <a:xfrm>
              <a:off x="2638822" y="2647627"/>
              <a:ext cx="180000" cy="180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5</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7" name="直接箭头连接符 76"/>
            <p:cNvCxnSpPr>
              <a:endCxn id="79" idx="7"/>
            </p:cNvCxnSpPr>
            <p:nvPr/>
          </p:nvCxnSpPr>
          <p:spPr bwMode="gray">
            <a:xfrm flipV="1">
              <a:off x="1845638" y="3598634"/>
              <a:ext cx="532707" cy="885761"/>
            </a:xfrm>
            <a:prstGeom prst="straightConnector1">
              <a:avLst/>
            </a:prstGeom>
            <a:noFill/>
            <a:ln w="19050" cap="flat" cmpd="sng" algn="ctr">
              <a:solidFill>
                <a:srgbClr val="1D1D1A"/>
              </a:solidFill>
              <a:prstDash val="solid"/>
              <a:miter lim="800000"/>
              <a:headEnd type="none" w="med" len="med"/>
              <a:tailEnd type="none" w="med" len="med"/>
            </a:ln>
            <a:effectLst/>
          </p:spPr>
        </p:cxnSp>
        <p:cxnSp>
          <p:nvCxnSpPr>
            <p:cNvPr id="78" name="直接箭头连接符 77"/>
            <p:cNvCxnSpPr>
              <a:endCxn id="80" idx="1"/>
            </p:cNvCxnSpPr>
            <p:nvPr/>
          </p:nvCxnSpPr>
          <p:spPr bwMode="gray">
            <a:xfrm flipH="1" flipV="1">
              <a:off x="2746503" y="3600222"/>
              <a:ext cx="582067" cy="884173"/>
            </a:xfrm>
            <a:prstGeom prst="straightConnector1">
              <a:avLst/>
            </a:prstGeom>
            <a:noFill/>
            <a:ln w="19050" cap="flat" cmpd="sng" algn="ctr">
              <a:solidFill>
                <a:srgbClr val="1D1D1A"/>
              </a:solidFill>
              <a:prstDash val="solid"/>
              <a:miter lim="800000"/>
              <a:headEnd type="none" w="med" len="med"/>
              <a:tailEnd type="none" w="med" len="med"/>
            </a:ln>
            <a:effectLst/>
          </p:spPr>
        </p:cxnSp>
        <p:sp>
          <p:nvSpPr>
            <p:cNvPr id="79" name="椭圆 78"/>
            <p:cNvSpPr>
              <a:spLocks noChangeAspect="1"/>
            </p:cNvSpPr>
            <p:nvPr/>
          </p:nvSpPr>
          <p:spPr bwMode="gray">
            <a:xfrm>
              <a:off x="2179911" y="3564588"/>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A</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椭圆 79"/>
            <p:cNvSpPr>
              <a:spLocks noChangeAspect="1"/>
            </p:cNvSpPr>
            <p:nvPr/>
          </p:nvSpPr>
          <p:spPr bwMode="gray">
            <a:xfrm>
              <a:off x="2712457" y="3566176"/>
              <a:ext cx="232480" cy="232480"/>
            </a:xfrm>
            <a:prstGeom prst="ellipse">
              <a:avLst/>
            </a:prstGeom>
            <a:solidFill>
              <a:schemeClr val="bg1"/>
            </a:solid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E</a:t>
              </a:r>
              <a:endParaRPr lang="en-US" altLang="zh-CN" sz="1400" b="1"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椭圆 80"/>
            <p:cNvSpPr>
              <a:spLocks noChangeAspect="1"/>
            </p:cNvSpPr>
            <p:nvPr/>
          </p:nvSpPr>
          <p:spPr bwMode="gray">
            <a:xfrm>
              <a:off x="2445980" y="2124625"/>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椭圆 81"/>
            <p:cNvSpPr>
              <a:spLocks noChangeAspect="1"/>
            </p:cNvSpPr>
            <p:nvPr/>
          </p:nvSpPr>
          <p:spPr bwMode="gray">
            <a:xfrm>
              <a:off x="2445980" y="3138759"/>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4" name="文本框 83"/>
          <p:cNvSpPr txBox="1"/>
          <p:nvPr/>
        </p:nvSpPr>
        <p:spPr bwMode="gray">
          <a:xfrm>
            <a:off x="3290304" y="2132355"/>
            <a:ext cx="2170587" cy="763262"/>
          </a:xfrm>
          <a:prstGeom prst="rect">
            <a:avLst/>
          </a:prstGeom>
          <a:noFill/>
        </p:spPr>
        <p:txBody>
          <a:bodyPr wrap="square" rtlCol="0">
            <a:noAutofit/>
          </a:bodyPr>
          <a:lstStyle/>
          <a:p>
            <a:pPr fontAlgn="ctr">
              <a:spcBef>
                <a:spcPts val="0"/>
              </a:spcBef>
              <a:spcAft>
                <a:spcPts val="0"/>
              </a:spcAft>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designated port immediately enters the Forwarding state.</a:t>
            </a:r>
          </a:p>
        </p:txBody>
      </p:sp>
      <p:grpSp>
        <p:nvGrpSpPr>
          <p:cNvPr id="85" name="组合 84"/>
          <p:cNvGrpSpPr/>
          <p:nvPr/>
        </p:nvGrpSpPr>
        <p:grpSpPr bwMode="gray">
          <a:xfrm>
            <a:off x="7002189" y="1558259"/>
            <a:ext cx="4243245" cy="2684750"/>
            <a:chOff x="1725288" y="1799645"/>
            <a:chExt cx="4243245" cy="2684750"/>
          </a:xfrm>
        </p:grpSpPr>
        <p:grpSp>
          <p:nvGrpSpPr>
            <p:cNvPr id="86" name="组合 85"/>
            <p:cNvGrpSpPr/>
            <p:nvPr/>
          </p:nvGrpSpPr>
          <p:grpSpPr bwMode="gray">
            <a:xfrm>
              <a:off x="1725288" y="1799645"/>
              <a:ext cx="2475403" cy="2684750"/>
              <a:chOff x="1043659" y="1799645"/>
              <a:chExt cx="2475403" cy="2684750"/>
            </a:xfrm>
          </p:grpSpPr>
          <p:pic>
            <p:nvPicPr>
              <p:cNvPr id="88" name="图片 8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287758" y="1808310"/>
                <a:ext cx="540000" cy="442800"/>
              </a:xfrm>
              <a:prstGeom prst="rect">
                <a:avLst/>
              </a:prstGeom>
            </p:spPr>
          </p:pic>
          <p:pic>
            <p:nvPicPr>
              <p:cNvPr id="89" name="图片 8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287758" y="3227671"/>
                <a:ext cx="540000" cy="442800"/>
              </a:xfrm>
              <a:prstGeom prst="rect">
                <a:avLst/>
              </a:prstGeom>
            </p:spPr>
          </p:pic>
          <p:cxnSp>
            <p:nvCxnSpPr>
              <p:cNvPr id="90" name="直接箭头连接符 89"/>
              <p:cNvCxnSpPr>
                <a:stCxn id="89" idx="0"/>
                <a:endCxn id="88" idx="2"/>
              </p:cNvCxnSpPr>
              <p:nvPr/>
            </p:nvCxnSpPr>
            <p:spPr bwMode="gray">
              <a:xfrm flipV="1">
                <a:off x="2557758" y="2251110"/>
                <a:ext cx="0" cy="976561"/>
              </a:xfrm>
              <a:prstGeom prst="straightConnector1">
                <a:avLst/>
              </a:prstGeom>
              <a:noFill/>
              <a:ln w="19050" cap="flat" cmpd="sng" algn="ctr">
                <a:solidFill>
                  <a:srgbClr val="EC7061"/>
                </a:solidFill>
                <a:prstDash val="solid"/>
                <a:miter lim="800000"/>
                <a:headEnd type="none" w="med" len="med"/>
                <a:tailEnd type="none" w="med" len="med"/>
              </a:ln>
              <a:effectLst/>
            </p:spPr>
          </p:cxnSp>
          <p:sp>
            <p:nvSpPr>
              <p:cNvPr id="91" name="文本框 90"/>
              <p:cNvSpPr txBox="1"/>
              <p:nvPr/>
            </p:nvSpPr>
            <p:spPr bwMode="gray">
              <a:xfrm>
                <a:off x="1764770" y="3108301"/>
                <a:ext cx="556563" cy="528350"/>
              </a:xfrm>
              <a:prstGeom prst="rect">
                <a:avLst/>
              </a:prstGeom>
              <a:noFill/>
            </p:spPr>
            <p:txBody>
              <a:bodyPr wrap="square" rtlCol="0">
                <a:noAutofit/>
              </a:bodyPr>
              <a:lstStyle/>
              <a:p>
                <a:pPr marL="0" marR="0" lvl="0" indent="0"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文本框 91"/>
              <p:cNvSpPr txBox="1"/>
              <p:nvPr/>
            </p:nvSpPr>
            <p:spPr bwMode="gray">
              <a:xfrm>
                <a:off x="1043659" y="1799645"/>
                <a:ext cx="1307930" cy="738664"/>
              </a:xfrm>
              <a:prstGeom prst="rect">
                <a:avLst/>
              </a:prstGeom>
              <a:noFill/>
            </p:spPr>
            <p:txBody>
              <a:bodyPr wrap="square" rtlCol="0">
                <a:noAutofit/>
              </a:bodyPr>
              <a:lstStyle/>
              <a:p>
                <a:pPr marL="0" marR="0" lvl="0" indent="0" algn="ctr" defTabSz="914478" eaLnBrk="1" fontAlgn="ctr" latinLnBrk="0" hangingPunct="1">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Root bridge</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0" marR="0" lvl="0" indent="0" algn="ctr" defTabSz="914478" eaLnBrk="1" fontAlgn="ctr" latinLnBrk="0" hangingPunct="1">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SW1</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3" name="直接箭头连接符 92"/>
              <p:cNvCxnSpPr/>
              <p:nvPr/>
            </p:nvCxnSpPr>
            <p:spPr bwMode="gray">
              <a:xfrm flipV="1">
                <a:off x="2557758" y="3657592"/>
                <a:ext cx="0" cy="826803"/>
              </a:xfrm>
              <a:prstGeom prst="straightConnector1">
                <a:avLst/>
              </a:prstGeom>
              <a:noFill/>
              <a:ln w="19050" cap="flat" cmpd="sng" algn="ctr">
                <a:solidFill>
                  <a:srgbClr val="1D1D1A"/>
                </a:solidFill>
                <a:prstDash val="solid"/>
                <a:miter lim="800000"/>
                <a:headEnd type="none" w="med" len="med"/>
                <a:tailEnd type="none" w="med" len="med"/>
              </a:ln>
              <a:effectLst/>
            </p:spPr>
          </p:cxnSp>
          <p:sp>
            <p:nvSpPr>
              <p:cNvPr id="94" name="椭圆 93"/>
              <p:cNvSpPr>
                <a:spLocks noChangeAspect="1"/>
              </p:cNvSpPr>
              <p:nvPr/>
            </p:nvSpPr>
            <p:spPr bwMode="gray">
              <a:xfrm>
                <a:off x="2445980" y="3566176"/>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Oval 4"/>
              <p:cNvSpPr>
                <a:spLocks noChangeAspect="1"/>
              </p:cNvSpPr>
              <p:nvPr/>
            </p:nvSpPr>
            <p:spPr bwMode="gray">
              <a:xfrm>
                <a:off x="3339062" y="3865645"/>
                <a:ext cx="180000" cy="180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6</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6" name="直接箭头连接符 95"/>
              <p:cNvCxnSpPr>
                <a:endCxn id="98" idx="7"/>
              </p:cNvCxnSpPr>
              <p:nvPr/>
            </p:nvCxnSpPr>
            <p:spPr bwMode="gray">
              <a:xfrm flipV="1">
                <a:off x="1845638" y="3598634"/>
                <a:ext cx="532707" cy="885761"/>
              </a:xfrm>
              <a:prstGeom prst="straightConnector1">
                <a:avLst/>
              </a:prstGeom>
              <a:noFill/>
              <a:ln w="19050" cap="flat" cmpd="sng" algn="ctr">
                <a:solidFill>
                  <a:srgbClr val="1D1D1A"/>
                </a:solidFill>
                <a:prstDash val="solid"/>
                <a:miter lim="800000"/>
                <a:headEnd type="none" w="med" len="med"/>
                <a:tailEnd type="none" w="med" len="med"/>
              </a:ln>
              <a:effectLst/>
            </p:spPr>
          </p:cxnSp>
          <p:cxnSp>
            <p:nvCxnSpPr>
              <p:cNvPr id="97" name="直接箭头连接符 96"/>
              <p:cNvCxnSpPr>
                <a:endCxn id="99" idx="1"/>
              </p:cNvCxnSpPr>
              <p:nvPr/>
            </p:nvCxnSpPr>
            <p:spPr bwMode="gray">
              <a:xfrm flipH="1" flipV="1">
                <a:off x="2746503" y="3600222"/>
                <a:ext cx="582067" cy="884173"/>
              </a:xfrm>
              <a:prstGeom prst="straightConnector1">
                <a:avLst/>
              </a:prstGeom>
              <a:noFill/>
              <a:ln w="19050" cap="flat" cmpd="sng" algn="ctr">
                <a:solidFill>
                  <a:srgbClr val="1D1D1A"/>
                </a:solidFill>
                <a:prstDash val="solid"/>
                <a:miter lim="800000"/>
                <a:headEnd type="none" w="med" len="med"/>
                <a:tailEnd type="none" w="med" len="med"/>
              </a:ln>
              <a:effectLst/>
            </p:spPr>
          </p:cxnSp>
          <p:sp>
            <p:nvSpPr>
              <p:cNvPr id="98" name="椭圆 97"/>
              <p:cNvSpPr>
                <a:spLocks noChangeAspect="1"/>
              </p:cNvSpPr>
              <p:nvPr/>
            </p:nvSpPr>
            <p:spPr bwMode="gray">
              <a:xfrm>
                <a:off x="2179911" y="3564588"/>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A</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椭圆 98"/>
              <p:cNvSpPr>
                <a:spLocks noChangeAspect="1"/>
              </p:cNvSpPr>
              <p:nvPr/>
            </p:nvSpPr>
            <p:spPr bwMode="gray">
              <a:xfrm>
                <a:off x="2712457" y="3566176"/>
                <a:ext cx="232480" cy="232480"/>
              </a:xfrm>
              <a:prstGeom prst="ellipse">
                <a:avLst/>
              </a:prstGeom>
              <a:solidFill>
                <a:schemeClr val="bg1"/>
              </a:solid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E</a:t>
                </a:r>
                <a:endParaRPr lang="en-US" altLang="zh-CN" sz="1400" b="1"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椭圆 99"/>
              <p:cNvSpPr>
                <a:spLocks noChangeAspect="1"/>
              </p:cNvSpPr>
              <p:nvPr/>
            </p:nvSpPr>
            <p:spPr bwMode="gray">
              <a:xfrm>
                <a:off x="2445980" y="2124625"/>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椭圆 100"/>
              <p:cNvSpPr>
                <a:spLocks noChangeAspect="1"/>
              </p:cNvSpPr>
              <p:nvPr/>
            </p:nvSpPr>
            <p:spPr bwMode="gray">
              <a:xfrm>
                <a:off x="2445980" y="3138759"/>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7" name="文本框 86"/>
            <p:cNvSpPr txBox="1"/>
            <p:nvPr/>
          </p:nvSpPr>
          <p:spPr bwMode="gray">
            <a:xfrm>
              <a:off x="4211183" y="3631338"/>
              <a:ext cx="1757350" cy="738664"/>
            </a:xfrm>
            <a:prstGeom prst="rect">
              <a:avLst/>
            </a:prstGeom>
            <a:noFill/>
          </p:spPr>
          <p:txBody>
            <a:bodyPr wrap="square" rtlCol="0">
              <a:noAutofit/>
            </a:bodyPr>
            <a:lstStyle/>
            <a:p>
              <a:pPr fontAlgn="ctr">
                <a:spcBef>
                  <a:spcPts val="0"/>
                </a:spcBef>
                <a:spcAft>
                  <a:spcPts val="0"/>
                </a:spcAft>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The downlink device continues the P/A process.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92248434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a:xfrm>
            <a:off x="451877" y="1242453"/>
            <a:ext cx="11306175" cy="840017"/>
          </a:xfrm>
        </p:spPr>
        <p:txBody>
          <a:bodyPr/>
          <a:lstStyle/>
          <a:p>
            <a:pPr marL="0" indent="0">
              <a:buNone/>
            </a:pPr>
            <a:r>
              <a:rPr lang="en-US" sz="2000" dirty="0" smtClean="0">
                <a:sym typeface="Huawei Sans" panose="020C0503030203020204" pitchFamily="34" charset="0"/>
              </a:rPr>
              <a:t>RSTP considers that the network topology has changed when a non-edge port transitions to the Forwarding state.</a:t>
            </a:r>
            <a:endParaRPr lang="en-US" sz="2000" dirty="0">
              <a:sym typeface="Huawei Sans" panose="020C0503030203020204" pitchFamily="34" charset="0"/>
            </a:endParaRPr>
          </a:p>
        </p:txBody>
      </p:sp>
      <p:sp>
        <p:nvSpPr>
          <p:cNvPr id="3" name="标题 2"/>
          <p:cNvSpPr>
            <a:spLocks noGrp="1"/>
          </p:cNvSpPr>
          <p:nvPr>
            <p:ph type="title"/>
          </p:nvPr>
        </p:nvSpPr>
        <p:spPr bwMode="gray">
          <a:xfrm>
            <a:off x="1594799" y="410400"/>
            <a:ext cx="10151113" cy="640800"/>
          </a:xfrm>
        </p:spPr>
        <p:txBody>
          <a:bodyP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Improvement 6: Topology Change Mechanism</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圆角矩形 75"/>
          <p:cNvSpPr/>
          <p:nvPr/>
        </p:nvSpPr>
        <p:spPr bwMode="gray">
          <a:xfrm>
            <a:off x="6262209" y="1807522"/>
            <a:ext cx="5442891" cy="394020"/>
          </a:xfrm>
          <a:prstGeom prst="roundRect">
            <a:avLst>
              <a:gd name="adj" fmla="val 10604"/>
            </a:avLst>
          </a:prstGeom>
          <a:solidFill>
            <a:srgbClr val="00B0F0"/>
          </a:solidFill>
          <a:ln>
            <a:noFill/>
          </a:ln>
        </p:spPr>
        <p:txBody>
          <a:bodyPr wrap="square" rtlCol="0" anchor="ctr" anchorCtr="0">
            <a:noAutofit/>
          </a:bodyPr>
          <a:lstStyle/>
          <a:p>
            <a:pPr algn="ctr" fontAlgn="ctr"/>
            <a:r>
              <a:rPr lang="en-US" sz="16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Topology Change Mechanism</a:t>
            </a:r>
            <a:endPar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圆角矩形 75"/>
          <p:cNvSpPr/>
          <p:nvPr/>
        </p:nvSpPr>
        <p:spPr bwMode="gray">
          <a:xfrm>
            <a:off x="6262210" y="2215225"/>
            <a:ext cx="5442890" cy="384969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108000" rIns="180000" bIns="108000" rtlCol="0" anchor="ctr" anchorCtr="0">
            <a:noAutofit/>
          </a:bodyPr>
          <a:lstStyle/>
          <a:p>
            <a:pPr marL="177800" indent="-177800" fontAlgn="ctr">
              <a:lnSpc>
                <a:spcPct val="1400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When detecting a topology change, RSTP devices react as follows:</a:t>
            </a:r>
          </a:p>
          <a:p>
            <a:pPr marL="360000" lvl="1" indent="-180000" fontAlgn="ctr">
              <a:lnSpc>
                <a:spcPct val="140000"/>
              </a:lnSpc>
              <a:spcAft>
                <a:spcPts val="600"/>
              </a:spcAft>
              <a:buFont typeface="Huawei Sans" panose="020C0503030203020204" pitchFamily="34" charset="0"/>
              <a:buChar cha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local device starts a TC While timer on each non-edge designated port and root port. The TC While timer value is twice the Hello Time value. Within the TC While time, the local device deletes MAC address entries learned on ports whose states have changed. </a:t>
            </a:r>
          </a:p>
          <a:p>
            <a:pPr marL="360000" lvl="1" indent="-180000" fontAlgn="ctr">
              <a:lnSpc>
                <a:spcPct val="140000"/>
              </a:lnSpc>
              <a:spcAft>
                <a:spcPts val="600"/>
              </a:spcAft>
              <a:buFont typeface="Huawei Sans" panose="020C0503030203020204" pitchFamily="34" charset="0"/>
              <a:buChar cha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These ports send out RST BPDUs with the TC bit set to 1. When the TC While timer expires, the ports stop sending RST BPDUs.</a:t>
            </a:r>
          </a:p>
          <a:p>
            <a:pPr marL="360000" lvl="1" indent="-180000" fontAlgn="ctr">
              <a:lnSpc>
                <a:spcPct val="140000"/>
              </a:lnSpc>
              <a:spcAft>
                <a:spcPts val="600"/>
              </a:spcAft>
              <a:buFont typeface="Huawei Sans" panose="020C0503030203020204" pitchFamily="34" charset="0"/>
              <a:buChar cha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When other switches receive RST BPDUs, they clear MAC address entries learned on all their ports except the ports that receive the RST BPDUs. These switches also start a TC While timer on each non-edge designated port and repeat the preceding process.</a:t>
            </a:r>
          </a:p>
          <a:p>
            <a:pPr marL="177800" indent="-177800" fontAlgn="ctr">
              <a:lnSpc>
                <a:spcPct val="1400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 this manner, RST BPDUs are flooded on the network.</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29" name="组合 128"/>
          <p:cNvGrpSpPr/>
          <p:nvPr/>
        </p:nvGrpSpPr>
        <p:grpSpPr bwMode="gray">
          <a:xfrm>
            <a:off x="1033343" y="1933429"/>
            <a:ext cx="4538082" cy="2611695"/>
            <a:chOff x="821988" y="2145839"/>
            <a:chExt cx="4538082" cy="2611695"/>
          </a:xfrm>
        </p:grpSpPr>
        <p:grpSp>
          <p:nvGrpSpPr>
            <p:cNvPr id="130" name="组合 129"/>
            <p:cNvGrpSpPr/>
            <p:nvPr/>
          </p:nvGrpSpPr>
          <p:grpSpPr bwMode="gray">
            <a:xfrm>
              <a:off x="821988" y="2145839"/>
              <a:ext cx="4538082" cy="2611695"/>
              <a:chOff x="6281092" y="1293810"/>
              <a:chExt cx="4538082" cy="2611695"/>
            </a:xfrm>
          </p:grpSpPr>
          <p:pic>
            <p:nvPicPr>
              <p:cNvPr id="140" name="图片 1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293600" y="1790950"/>
                <a:ext cx="540000" cy="442800"/>
              </a:xfrm>
              <a:prstGeom prst="rect">
                <a:avLst/>
              </a:prstGeom>
            </p:spPr>
          </p:pic>
          <p:pic>
            <p:nvPicPr>
              <p:cNvPr id="141" name="图片 14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825849" y="3400929"/>
                <a:ext cx="540000" cy="442800"/>
              </a:xfrm>
              <a:prstGeom prst="rect">
                <a:avLst/>
              </a:prstGeom>
            </p:spPr>
          </p:pic>
          <p:pic>
            <p:nvPicPr>
              <p:cNvPr id="142" name="图片 1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761350" y="3400929"/>
                <a:ext cx="540000" cy="442800"/>
              </a:xfrm>
              <a:prstGeom prst="rect">
                <a:avLst/>
              </a:prstGeom>
            </p:spPr>
          </p:pic>
          <p:cxnSp>
            <p:nvCxnSpPr>
              <p:cNvPr id="143" name="直接连接符 142"/>
              <p:cNvCxnSpPr>
                <a:stCxn id="141" idx="3"/>
                <a:endCxn id="142" idx="1"/>
              </p:cNvCxnSpPr>
              <p:nvPr/>
            </p:nvCxnSpPr>
            <p:spPr bwMode="gray">
              <a:xfrm>
                <a:off x="7365849" y="3622329"/>
                <a:ext cx="2395501" cy="0"/>
              </a:xfrm>
              <a:prstGeom prst="line">
                <a:avLst/>
              </a:prstGeom>
              <a:noFill/>
              <a:ln w="19050" cap="flat" cmpd="sng" algn="ctr">
                <a:solidFill>
                  <a:srgbClr val="151515"/>
                </a:solidFill>
                <a:prstDash val="solid"/>
                <a:miter lim="800000"/>
              </a:ln>
              <a:effectLst/>
            </p:spPr>
          </p:cxnSp>
          <p:cxnSp>
            <p:nvCxnSpPr>
              <p:cNvPr id="144" name="直接连接符 143"/>
              <p:cNvCxnSpPr>
                <a:stCxn id="142" idx="0"/>
                <a:endCxn id="140" idx="3"/>
              </p:cNvCxnSpPr>
              <p:nvPr/>
            </p:nvCxnSpPr>
            <p:spPr bwMode="gray">
              <a:xfrm flipH="1" flipV="1">
                <a:off x="8833600" y="2012350"/>
                <a:ext cx="1197750" cy="1388579"/>
              </a:xfrm>
              <a:prstGeom prst="line">
                <a:avLst/>
              </a:prstGeom>
              <a:noFill/>
              <a:ln w="19050" cap="flat" cmpd="sng" algn="ctr">
                <a:solidFill>
                  <a:srgbClr val="151515"/>
                </a:solidFill>
                <a:prstDash val="solid"/>
                <a:miter lim="800000"/>
              </a:ln>
              <a:effectLst/>
            </p:spPr>
          </p:cxnSp>
          <p:sp>
            <p:nvSpPr>
              <p:cNvPr id="145" name="文本框 144"/>
              <p:cNvSpPr txBox="1"/>
              <p:nvPr/>
            </p:nvSpPr>
            <p:spPr bwMode="gray">
              <a:xfrm>
                <a:off x="6281092" y="3377155"/>
                <a:ext cx="556563" cy="528350"/>
              </a:xfrm>
              <a:prstGeom prst="rect">
                <a:avLst/>
              </a:prstGeom>
              <a:noFill/>
            </p:spPr>
            <p:txBody>
              <a:bodyPr wrap="square" rtlCol="0">
                <a:noAutofit/>
              </a:bodyPr>
              <a:lstStyle/>
              <a:p>
                <a:pPr marL="0" marR="0" lvl="0" indent="0"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文本框 145"/>
              <p:cNvSpPr txBox="1"/>
              <p:nvPr/>
            </p:nvSpPr>
            <p:spPr bwMode="gray">
              <a:xfrm>
                <a:off x="10262611" y="3376901"/>
                <a:ext cx="556563" cy="528350"/>
              </a:xfrm>
              <a:prstGeom prst="rect">
                <a:avLst/>
              </a:prstGeom>
              <a:noFill/>
            </p:spPr>
            <p:txBody>
              <a:bodyPr wrap="square" rtlCol="0">
                <a:noAutofit/>
              </a:bodyPr>
              <a:lstStyle/>
              <a:p>
                <a:pPr marL="0" marR="0" lvl="0" indent="0"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SW3</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文本框 146"/>
              <p:cNvSpPr txBox="1"/>
              <p:nvPr/>
            </p:nvSpPr>
            <p:spPr bwMode="gray">
              <a:xfrm>
                <a:off x="7676560" y="1293810"/>
                <a:ext cx="1919533" cy="964367"/>
              </a:xfrm>
              <a:prstGeom prst="rect">
                <a:avLst/>
              </a:prstGeom>
              <a:noFill/>
            </p:spPr>
            <p:txBody>
              <a:bodyPr wrap="square" rtlCol="0">
                <a:noAutofit/>
              </a:bodyPr>
              <a:lstStyle/>
              <a:p>
                <a:pPr marL="0" marR="0" lvl="0" indent="0" algn="ctr"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SW1 (root bridge)</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8" name="直接箭头连接符 147"/>
              <p:cNvCxnSpPr>
                <a:stCxn id="141" idx="0"/>
                <a:endCxn id="140" idx="1"/>
              </p:cNvCxnSpPr>
              <p:nvPr/>
            </p:nvCxnSpPr>
            <p:spPr bwMode="gray">
              <a:xfrm flipV="1">
                <a:off x="7095849" y="2012350"/>
                <a:ext cx="1197751" cy="1388579"/>
              </a:xfrm>
              <a:prstGeom prst="straightConnector1">
                <a:avLst/>
              </a:prstGeom>
              <a:noFill/>
              <a:ln w="19050" cap="flat" cmpd="sng" algn="ctr">
                <a:solidFill>
                  <a:srgbClr val="1D1D1A"/>
                </a:solidFill>
                <a:prstDash val="solid"/>
                <a:miter lim="800000"/>
                <a:headEnd type="none" w="med" len="med"/>
                <a:tailEnd type="none" w="med" len="med"/>
              </a:ln>
              <a:effectLst/>
            </p:spPr>
          </p:cxnSp>
        </p:grpSp>
        <p:sp>
          <p:nvSpPr>
            <p:cNvPr id="134" name="椭圆 133"/>
            <p:cNvSpPr>
              <a:spLocks noChangeAspect="1"/>
            </p:cNvSpPr>
            <p:nvPr/>
          </p:nvSpPr>
          <p:spPr bwMode="gray">
            <a:xfrm>
              <a:off x="1559500" y="4112690"/>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椭圆 134"/>
            <p:cNvSpPr>
              <a:spLocks noChangeAspect="1"/>
            </p:cNvSpPr>
            <p:nvPr/>
          </p:nvSpPr>
          <p:spPr bwMode="gray">
            <a:xfrm>
              <a:off x="4481035" y="4107083"/>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椭圆 135"/>
            <p:cNvSpPr>
              <a:spLocks noChangeAspect="1"/>
            </p:cNvSpPr>
            <p:nvPr/>
          </p:nvSpPr>
          <p:spPr bwMode="gray">
            <a:xfrm>
              <a:off x="2732974" y="2794607"/>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椭圆 136"/>
            <p:cNvSpPr>
              <a:spLocks noChangeAspect="1"/>
            </p:cNvSpPr>
            <p:nvPr/>
          </p:nvSpPr>
          <p:spPr bwMode="gray">
            <a:xfrm>
              <a:off x="3290175" y="2794607"/>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椭圆 137"/>
            <p:cNvSpPr>
              <a:spLocks noChangeAspect="1"/>
            </p:cNvSpPr>
            <p:nvPr/>
          </p:nvSpPr>
          <p:spPr bwMode="gray">
            <a:xfrm>
              <a:off x="1732598" y="4358118"/>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椭圆 138"/>
            <p:cNvSpPr>
              <a:spLocks noChangeAspect="1"/>
            </p:cNvSpPr>
            <p:nvPr/>
          </p:nvSpPr>
          <p:spPr bwMode="gray">
            <a:xfrm>
              <a:off x="4147575" y="4358118"/>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A</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4" name="十字形 33"/>
          <p:cNvSpPr/>
          <p:nvPr/>
        </p:nvSpPr>
        <p:spPr bwMode="gray">
          <a:xfrm rot="1549855">
            <a:off x="3973946" y="3136791"/>
            <a:ext cx="345945" cy="345945"/>
          </a:xfrm>
          <a:prstGeom prst="plus">
            <a:avLst>
              <a:gd name="adj" fmla="val 39697"/>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9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7" name="直接箭头连接符 36"/>
          <p:cNvCxnSpPr/>
          <p:nvPr/>
        </p:nvCxnSpPr>
        <p:spPr bwMode="gray">
          <a:xfrm flipH="1">
            <a:off x="2772857" y="4462560"/>
            <a:ext cx="772055" cy="0"/>
          </a:xfrm>
          <a:prstGeom prst="straightConnector1">
            <a:avLst/>
          </a:prstGeom>
          <a:ln w="38100">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p:nvPr/>
        </p:nvCxnSpPr>
        <p:spPr bwMode="gray">
          <a:xfrm flipV="1">
            <a:off x="2130350" y="2868459"/>
            <a:ext cx="514546" cy="582960"/>
          </a:xfrm>
          <a:prstGeom prst="straightConnector1">
            <a:avLst/>
          </a:prstGeom>
          <a:ln w="38100">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42" name="圆角矩形标注 41"/>
          <p:cNvSpPr/>
          <p:nvPr/>
        </p:nvSpPr>
        <p:spPr bwMode="gray">
          <a:xfrm>
            <a:off x="4243371" y="4607312"/>
            <a:ext cx="1786907" cy="998777"/>
          </a:xfrm>
          <a:prstGeom prst="wedgeRoundRectCallout">
            <a:avLst>
              <a:gd name="adj1" fmla="val -20391"/>
              <a:gd name="adj2" fmla="val -75407"/>
              <a:gd name="adj3" fmla="val 16667"/>
            </a:avLst>
          </a:prstGeom>
          <a:solidFill>
            <a:srgbClr val="FFFFCC"/>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180000" indent="-180000" fontAlgn="ctr">
              <a:spcAft>
                <a:spcPts val="600"/>
              </a:spcAft>
              <a:buFont typeface="+mj-lt"/>
              <a:buAutoNum type="arabicPeriod" startAt="2"/>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Enable the timer and clear the MAC addresses learned by the port.</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圆角矩形标注 42"/>
          <p:cNvSpPr/>
          <p:nvPr/>
        </p:nvSpPr>
        <p:spPr bwMode="gray">
          <a:xfrm>
            <a:off x="2510015" y="4644849"/>
            <a:ext cx="1560247" cy="675414"/>
          </a:xfrm>
          <a:prstGeom prst="wedgeRoundRectCallout">
            <a:avLst>
              <a:gd name="adj1" fmla="val -9660"/>
              <a:gd name="adj2" fmla="val -73481"/>
              <a:gd name="adj3" fmla="val 16667"/>
            </a:avLst>
          </a:prstGeom>
          <a:solidFill>
            <a:srgbClr val="FFFFCC"/>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180000" indent="-180000" fontAlgn="ctr">
              <a:spcAft>
                <a:spcPts val="600"/>
              </a:spcAft>
              <a:buFont typeface="+mj-lt"/>
              <a:buAutoNum type="arabicPeriod" startAt="3"/>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Send RST BPDUs with the TC bit set to 1</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圆角矩形标注 62"/>
          <p:cNvSpPr/>
          <p:nvPr/>
        </p:nvSpPr>
        <p:spPr bwMode="gray">
          <a:xfrm>
            <a:off x="534875" y="4607312"/>
            <a:ext cx="1786907" cy="998777"/>
          </a:xfrm>
          <a:prstGeom prst="wedgeRoundRectCallout">
            <a:avLst>
              <a:gd name="adj1" fmla="val 22132"/>
              <a:gd name="adj2" fmla="val -70249"/>
              <a:gd name="adj3" fmla="val 16667"/>
            </a:avLst>
          </a:prstGeom>
          <a:solidFill>
            <a:srgbClr val="FFFFCC"/>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180000" indent="-180000" fontAlgn="ctr">
              <a:spcAft>
                <a:spcPts val="600"/>
              </a:spcAft>
              <a:buFont typeface="+mj-lt"/>
              <a:buAutoNum type="arabicPeriod" startAt="4"/>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Clear the MAC addresses learned by all ports except the receive port</a:t>
            </a: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圆角矩形标注 63"/>
          <p:cNvSpPr/>
          <p:nvPr/>
        </p:nvSpPr>
        <p:spPr bwMode="gray">
          <a:xfrm>
            <a:off x="924086" y="2372890"/>
            <a:ext cx="1501073" cy="436544"/>
          </a:xfrm>
          <a:prstGeom prst="wedgeRoundRectCallout">
            <a:avLst>
              <a:gd name="adj1" fmla="val 63268"/>
              <a:gd name="adj2" fmla="val 36821"/>
              <a:gd name="adj3" fmla="val 16667"/>
            </a:avLst>
          </a:prstGeom>
          <a:solidFill>
            <a:srgbClr val="FFFFCC"/>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180000" indent="-180000" fontAlgn="ctr">
              <a:spcAft>
                <a:spcPts val="600"/>
              </a:spcAft>
              <a:buFont typeface="+mj-lt"/>
              <a:buAutoNum type="arabicPeriod" startAt="5"/>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Perform steps 2 and 3.</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文本框 64"/>
          <p:cNvSpPr txBox="1"/>
          <p:nvPr/>
        </p:nvSpPr>
        <p:spPr bwMode="gray">
          <a:xfrm>
            <a:off x="870603" y="5913488"/>
            <a:ext cx="1984715" cy="338554"/>
          </a:xfrm>
          <a:prstGeom prst="rect">
            <a:avLst/>
          </a:prstGeom>
          <a:noFill/>
        </p:spPr>
        <p:txBody>
          <a:bodyPr wrap="square" rtlCol="0">
            <a:noAutofit/>
          </a:bodyPr>
          <a:lstStyle/>
          <a:p>
            <a:pPr fontAlgn="ctr">
              <a:spcBef>
                <a:spcPts val="0"/>
              </a:spcBef>
              <a:spcAft>
                <a:spcPts val="0"/>
              </a:spcAft>
            </a:pP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RST BPDU, TC=1</a:t>
            </a:r>
            <a:endParaRPr lang="en-US"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椭圆 65"/>
          <p:cNvSpPr>
            <a:spLocks noChangeAspect="1"/>
          </p:cNvSpPr>
          <p:nvPr/>
        </p:nvSpPr>
        <p:spPr bwMode="gray">
          <a:xfrm>
            <a:off x="628890" y="5967741"/>
            <a:ext cx="211345" cy="211345"/>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椭圆 66"/>
          <p:cNvSpPr>
            <a:spLocks noChangeAspect="1"/>
          </p:cNvSpPr>
          <p:nvPr/>
        </p:nvSpPr>
        <p:spPr bwMode="gray">
          <a:xfrm>
            <a:off x="3436359" y="4356887"/>
            <a:ext cx="211345" cy="211345"/>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椭圆 67"/>
          <p:cNvSpPr>
            <a:spLocks noChangeAspect="1"/>
          </p:cNvSpPr>
          <p:nvPr/>
        </p:nvSpPr>
        <p:spPr bwMode="gray">
          <a:xfrm>
            <a:off x="2057715" y="3326954"/>
            <a:ext cx="211345" cy="211345"/>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文本框 71"/>
          <p:cNvSpPr txBox="1"/>
          <p:nvPr/>
        </p:nvSpPr>
        <p:spPr bwMode="gray">
          <a:xfrm>
            <a:off x="3330710" y="5913488"/>
            <a:ext cx="2522458" cy="584775"/>
          </a:xfrm>
          <a:prstGeom prst="rect">
            <a:avLst/>
          </a:prstGeom>
          <a:noFill/>
        </p:spPr>
        <p:txBody>
          <a:bodyPr wrap="square" rtlCol="0">
            <a:noAutofit/>
          </a:bodyPr>
          <a:lstStyle/>
          <a:p>
            <a:pPr fontAlgn="ctr">
              <a:spcBef>
                <a:spcPts val="0"/>
              </a:spcBef>
              <a:spcAft>
                <a:spcPts val="0"/>
              </a:spcAft>
            </a:pPr>
            <a:r>
              <a:rPr lang="en-US" sz="1600" b="1" dirty="0" smtClean="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Delete MAC addresses</a:t>
            </a:r>
            <a:endParaRPr lang="en-US" altLang="zh-CN" sz="1600" b="1" dirty="0" smtClean="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 name="组合 4"/>
          <p:cNvGrpSpPr/>
          <p:nvPr/>
        </p:nvGrpSpPr>
        <p:grpSpPr bwMode="gray">
          <a:xfrm>
            <a:off x="4360500" y="4151504"/>
            <a:ext cx="216000" cy="216000"/>
            <a:chOff x="4880253" y="2841813"/>
            <a:chExt cx="216000" cy="216000"/>
          </a:xfrm>
        </p:grpSpPr>
        <p:sp>
          <p:nvSpPr>
            <p:cNvPr id="4" name="椭圆 3"/>
            <p:cNvSpPr/>
            <p:nvPr/>
          </p:nvSpPr>
          <p:spPr bwMode="gray">
            <a:xfrm>
              <a:off x="4880253" y="2841813"/>
              <a:ext cx="216000" cy="216000"/>
            </a:xfrm>
            <a:prstGeom prst="ellipse">
              <a:avLst/>
            </a:prstGeom>
            <a:solidFill>
              <a:schemeClr val="bg1"/>
            </a:solidFill>
            <a:ln w="19050">
              <a:solidFill>
                <a:srgbClr val="1163A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iconfont-10187-1761488"/>
            <p:cNvSpPr>
              <a:spLocks noChangeAspect="1"/>
            </p:cNvSpPr>
            <p:nvPr/>
          </p:nvSpPr>
          <p:spPr bwMode="gray">
            <a:xfrm>
              <a:off x="4880272" y="2841813"/>
              <a:ext cx="215962" cy="216000"/>
            </a:xfrm>
            <a:custGeom>
              <a:avLst/>
              <a:gdLst>
                <a:gd name="T0" fmla="*/ 5760 w 11520"/>
                <a:gd name="T1" fmla="*/ 0 h 11520"/>
                <a:gd name="T2" fmla="*/ 0 w 11520"/>
                <a:gd name="T3" fmla="*/ 5760 h 11520"/>
                <a:gd name="T4" fmla="*/ 5760 w 11520"/>
                <a:gd name="T5" fmla="*/ 11520 h 11520"/>
                <a:gd name="T6" fmla="*/ 11520 w 11520"/>
                <a:gd name="T7" fmla="*/ 5760 h 11520"/>
                <a:gd name="T8" fmla="*/ 5760 w 11520"/>
                <a:gd name="T9" fmla="*/ 0 h 11520"/>
                <a:gd name="T10" fmla="*/ 5760 w 11520"/>
                <a:gd name="T11" fmla="*/ 10880 h 11520"/>
                <a:gd name="T12" fmla="*/ 640 w 11520"/>
                <a:gd name="T13" fmla="*/ 5760 h 11520"/>
                <a:gd name="T14" fmla="*/ 5760 w 11520"/>
                <a:gd name="T15" fmla="*/ 640 h 11520"/>
                <a:gd name="T16" fmla="*/ 10880 w 11520"/>
                <a:gd name="T17" fmla="*/ 5760 h 11520"/>
                <a:gd name="T18" fmla="*/ 5760 w 11520"/>
                <a:gd name="T19" fmla="*/ 10880 h 11520"/>
                <a:gd name="T20" fmla="*/ 8640 w 11520"/>
                <a:gd name="T21" fmla="*/ 6080 h 11520"/>
                <a:gd name="T22" fmla="*/ 2880 w 11520"/>
                <a:gd name="T23" fmla="*/ 6080 h 11520"/>
                <a:gd name="T24" fmla="*/ 2560 w 11520"/>
                <a:gd name="T25" fmla="*/ 5760 h 11520"/>
                <a:gd name="T26" fmla="*/ 2880 w 11520"/>
                <a:gd name="T27" fmla="*/ 5440 h 11520"/>
                <a:gd name="T28" fmla="*/ 8640 w 11520"/>
                <a:gd name="T29" fmla="*/ 5440 h 11520"/>
                <a:gd name="T30" fmla="*/ 8960 w 11520"/>
                <a:gd name="T31" fmla="*/ 5760 h 11520"/>
                <a:gd name="T32" fmla="*/ 8640 w 11520"/>
                <a:gd name="T33" fmla="*/ 6080 h 1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520" h="11520">
                  <a:moveTo>
                    <a:pt x="5760" y="0"/>
                  </a:moveTo>
                  <a:cubicBezTo>
                    <a:pt x="2592" y="0"/>
                    <a:pt x="0" y="2592"/>
                    <a:pt x="0" y="5760"/>
                  </a:cubicBezTo>
                  <a:cubicBezTo>
                    <a:pt x="0" y="8928"/>
                    <a:pt x="2592" y="11520"/>
                    <a:pt x="5760" y="11520"/>
                  </a:cubicBezTo>
                  <a:cubicBezTo>
                    <a:pt x="8928" y="11520"/>
                    <a:pt x="11520" y="8928"/>
                    <a:pt x="11520" y="5760"/>
                  </a:cubicBezTo>
                  <a:cubicBezTo>
                    <a:pt x="11520" y="2592"/>
                    <a:pt x="8928" y="0"/>
                    <a:pt x="5760" y="0"/>
                  </a:cubicBezTo>
                  <a:close/>
                  <a:moveTo>
                    <a:pt x="5760" y="10880"/>
                  </a:moveTo>
                  <a:cubicBezTo>
                    <a:pt x="2944" y="10880"/>
                    <a:pt x="640" y="8576"/>
                    <a:pt x="640" y="5760"/>
                  </a:cubicBezTo>
                  <a:cubicBezTo>
                    <a:pt x="640" y="2944"/>
                    <a:pt x="2944" y="640"/>
                    <a:pt x="5760" y="640"/>
                  </a:cubicBezTo>
                  <a:cubicBezTo>
                    <a:pt x="8576" y="640"/>
                    <a:pt x="10880" y="2944"/>
                    <a:pt x="10880" y="5760"/>
                  </a:cubicBezTo>
                  <a:cubicBezTo>
                    <a:pt x="10880" y="8576"/>
                    <a:pt x="8576" y="10880"/>
                    <a:pt x="5760" y="10880"/>
                  </a:cubicBezTo>
                  <a:close/>
                  <a:moveTo>
                    <a:pt x="8640" y="6080"/>
                  </a:moveTo>
                  <a:lnTo>
                    <a:pt x="2880" y="6080"/>
                  </a:lnTo>
                  <a:cubicBezTo>
                    <a:pt x="2720" y="6080"/>
                    <a:pt x="2560" y="5920"/>
                    <a:pt x="2560" y="5760"/>
                  </a:cubicBezTo>
                  <a:cubicBezTo>
                    <a:pt x="2560" y="5600"/>
                    <a:pt x="2720" y="5440"/>
                    <a:pt x="2880" y="5440"/>
                  </a:cubicBezTo>
                  <a:lnTo>
                    <a:pt x="8640" y="5440"/>
                  </a:lnTo>
                  <a:cubicBezTo>
                    <a:pt x="8800" y="5440"/>
                    <a:pt x="8960" y="5600"/>
                    <a:pt x="8960" y="5760"/>
                  </a:cubicBezTo>
                  <a:cubicBezTo>
                    <a:pt x="8960" y="5920"/>
                    <a:pt x="8800" y="6080"/>
                    <a:pt x="8640" y="6080"/>
                  </a:cubicBezTo>
                  <a:close/>
                </a:path>
              </a:pathLst>
            </a:cu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7" name="组合 76"/>
          <p:cNvGrpSpPr/>
          <p:nvPr/>
        </p:nvGrpSpPr>
        <p:grpSpPr bwMode="gray">
          <a:xfrm>
            <a:off x="4701026" y="3905713"/>
            <a:ext cx="216000" cy="216000"/>
            <a:chOff x="4880253" y="2841813"/>
            <a:chExt cx="216000" cy="216000"/>
          </a:xfrm>
        </p:grpSpPr>
        <p:sp>
          <p:nvSpPr>
            <p:cNvPr id="78" name="椭圆 77"/>
            <p:cNvSpPr/>
            <p:nvPr/>
          </p:nvSpPr>
          <p:spPr bwMode="gray">
            <a:xfrm>
              <a:off x="4880253" y="2841813"/>
              <a:ext cx="216000" cy="216000"/>
            </a:xfrm>
            <a:prstGeom prst="ellipse">
              <a:avLst/>
            </a:prstGeom>
            <a:solidFill>
              <a:schemeClr val="bg1"/>
            </a:solidFill>
            <a:ln w="19050">
              <a:solidFill>
                <a:srgbClr val="1163A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iconfont-10187-1761488"/>
            <p:cNvSpPr>
              <a:spLocks noChangeAspect="1"/>
            </p:cNvSpPr>
            <p:nvPr/>
          </p:nvSpPr>
          <p:spPr bwMode="gray">
            <a:xfrm>
              <a:off x="4880272" y="2841813"/>
              <a:ext cx="215962" cy="216000"/>
            </a:xfrm>
            <a:custGeom>
              <a:avLst/>
              <a:gdLst>
                <a:gd name="T0" fmla="*/ 5760 w 11520"/>
                <a:gd name="T1" fmla="*/ 0 h 11520"/>
                <a:gd name="T2" fmla="*/ 0 w 11520"/>
                <a:gd name="T3" fmla="*/ 5760 h 11520"/>
                <a:gd name="T4" fmla="*/ 5760 w 11520"/>
                <a:gd name="T5" fmla="*/ 11520 h 11520"/>
                <a:gd name="T6" fmla="*/ 11520 w 11520"/>
                <a:gd name="T7" fmla="*/ 5760 h 11520"/>
                <a:gd name="T8" fmla="*/ 5760 w 11520"/>
                <a:gd name="T9" fmla="*/ 0 h 11520"/>
                <a:gd name="T10" fmla="*/ 5760 w 11520"/>
                <a:gd name="T11" fmla="*/ 10880 h 11520"/>
                <a:gd name="T12" fmla="*/ 640 w 11520"/>
                <a:gd name="T13" fmla="*/ 5760 h 11520"/>
                <a:gd name="T14" fmla="*/ 5760 w 11520"/>
                <a:gd name="T15" fmla="*/ 640 h 11520"/>
                <a:gd name="T16" fmla="*/ 10880 w 11520"/>
                <a:gd name="T17" fmla="*/ 5760 h 11520"/>
                <a:gd name="T18" fmla="*/ 5760 w 11520"/>
                <a:gd name="T19" fmla="*/ 10880 h 11520"/>
                <a:gd name="T20" fmla="*/ 8640 w 11520"/>
                <a:gd name="T21" fmla="*/ 6080 h 11520"/>
                <a:gd name="T22" fmla="*/ 2880 w 11520"/>
                <a:gd name="T23" fmla="*/ 6080 h 11520"/>
                <a:gd name="T24" fmla="*/ 2560 w 11520"/>
                <a:gd name="T25" fmla="*/ 5760 h 11520"/>
                <a:gd name="T26" fmla="*/ 2880 w 11520"/>
                <a:gd name="T27" fmla="*/ 5440 h 11520"/>
                <a:gd name="T28" fmla="*/ 8640 w 11520"/>
                <a:gd name="T29" fmla="*/ 5440 h 11520"/>
                <a:gd name="T30" fmla="*/ 8960 w 11520"/>
                <a:gd name="T31" fmla="*/ 5760 h 11520"/>
                <a:gd name="T32" fmla="*/ 8640 w 11520"/>
                <a:gd name="T33" fmla="*/ 6080 h 1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520" h="11520">
                  <a:moveTo>
                    <a:pt x="5760" y="0"/>
                  </a:moveTo>
                  <a:cubicBezTo>
                    <a:pt x="2592" y="0"/>
                    <a:pt x="0" y="2592"/>
                    <a:pt x="0" y="5760"/>
                  </a:cubicBezTo>
                  <a:cubicBezTo>
                    <a:pt x="0" y="8928"/>
                    <a:pt x="2592" y="11520"/>
                    <a:pt x="5760" y="11520"/>
                  </a:cubicBezTo>
                  <a:cubicBezTo>
                    <a:pt x="8928" y="11520"/>
                    <a:pt x="11520" y="8928"/>
                    <a:pt x="11520" y="5760"/>
                  </a:cubicBezTo>
                  <a:cubicBezTo>
                    <a:pt x="11520" y="2592"/>
                    <a:pt x="8928" y="0"/>
                    <a:pt x="5760" y="0"/>
                  </a:cubicBezTo>
                  <a:close/>
                  <a:moveTo>
                    <a:pt x="5760" y="10880"/>
                  </a:moveTo>
                  <a:cubicBezTo>
                    <a:pt x="2944" y="10880"/>
                    <a:pt x="640" y="8576"/>
                    <a:pt x="640" y="5760"/>
                  </a:cubicBezTo>
                  <a:cubicBezTo>
                    <a:pt x="640" y="2944"/>
                    <a:pt x="2944" y="640"/>
                    <a:pt x="5760" y="640"/>
                  </a:cubicBezTo>
                  <a:cubicBezTo>
                    <a:pt x="8576" y="640"/>
                    <a:pt x="10880" y="2944"/>
                    <a:pt x="10880" y="5760"/>
                  </a:cubicBezTo>
                  <a:cubicBezTo>
                    <a:pt x="10880" y="8576"/>
                    <a:pt x="8576" y="10880"/>
                    <a:pt x="5760" y="10880"/>
                  </a:cubicBezTo>
                  <a:close/>
                  <a:moveTo>
                    <a:pt x="8640" y="6080"/>
                  </a:moveTo>
                  <a:lnTo>
                    <a:pt x="2880" y="6080"/>
                  </a:lnTo>
                  <a:cubicBezTo>
                    <a:pt x="2720" y="6080"/>
                    <a:pt x="2560" y="5920"/>
                    <a:pt x="2560" y="5760"/>
                  </a:cubicBezTo>
                  <a:cubicBezTo>
                    <a:pt x="2560" y="5600"/>
                    <a:pt x="2720" y="5440"/>
                    <a:pt x="2880" y="5440"/>
                  </a:cubicBezTo>
                  <a:lnTo>
                    <a:pt x="8640" y="5440"/>
                  </a:lnTo>
                  <a:cubicBezTo>
                    <a:pt x="8800" y="5440"/>
                    <a:pt x="8960" y="5600"/>
                    <a:pt x="8960" y="5760"/>
                  </a:cubicBezTo>
                  <a:cubicBezTo>
                    <a:pt x="8960" y="5920"/>
                    <a:pt x="8800" y="6080"/>
                    <a:pt x="8640" y="6080"/>
                  </a:cubicBezTo>
                  <a:close/>
                </a:path>
              </a:pathLst>
            </a:cu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0" name="组合 79"/>
          <p:cNvGrpSpPr/>
          <p:nvPr/>
        </p:nvGrpSpPr>
        <p:grpSpPr bwMode="gray">
          <a:xfrm>
            <a:off x="1775661" y="3905713"/>
            <a:ext cx="216000" cy="216000"/>
            <a:chOff x="4880253" y="2841813"/>
            <a:chExt cx="216000" cy="216000"/>
          </a:xfrm>
        </p:grpSpPr>
        <p:sp>
          <p:nvSpPr>
            <p:cNvPr id="81" name="椭圆 80"/>
            <p:cNvSpPr/>
            <p:nvPr/>
          </p:nvSpPr>
          <p:spPr bwMode="gray">
            <a:xfrm>
              <a:off x="4880253" y="2841813"/>
              <a:ext cx="216000" cy="216000"/>
            </a:xfrm>
            <a:prstGeom prst="ellipse">
              <a:avLst/>
            </a:prstGeom>
            <a:solidFill>
              <a:schemeClr val="bg1"/>
            </a:solidFill>
            <a:ln w="19050">
              <a:solidFill>
                <a:srgbClr val="1163A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iconfont-10187-1761488"/>
            <p:cNvSpPr>
              <a:spLocks noChangeAspect="1"/>
            </p:cNvSpPr>
            <p:nvPr/>
          </p:nvSpPr>
          <p:spPr bwMode="gray">
            <a:xfrm>
              <a:off x="4880272" y="2841813"/>
              <a:ext cx="215962" cy="216000"/>
            </a:xfrm>
            <a:custGeom>
              <a:avLst/>
              <a:gdLst>
                <a:gd name="T0" fmla="*/ 5760 w 11520"/>
                <a:gd name="T1" fmla="*/ 0 h 11520"/>
                <a:gd name="T2" fmla="*/ 0 w 11520"/>
                <a:gd name="T3" fmla="*/ 5760 h 11520"/>
                <a:gd name="T4" fmla="*/ 5760 w 11520"/>
                <a:gd name="T5" fmla="*/ 11520 h 11520"/>
                <a:gd name="T6" fmla="*/ 11520 w 11520"/>
                <a:gd name="T7" fmla="*/ 5760 h 11520"/>
                <a:gd name="T8" fmla="*/ 5760 w 11520"/>
                <a:gd name="T9" fmla="*/ 0 h 11520"/>
                <a:gd name="T10" fmla="*/ 5760 w 11520"/>
                <a:gd name="T11" fmla="*/ 10880 h 11520"/>
                <a:gd name="T12" fmla="*/ 640 w 11520"/>
                <a:gd name="T13" fmla="*/ 5760 h 11520"/>
                <a:gd name="T14" fmla="*/ 5760 w 11520"/>
                <a:gd name="T15" fmla="*/ 640 h 11520"/>
                <a:gd name="T16" fmla="*/ 10880 w 11520"/>
                <a:gd name="T17" fmla="*/ 5760 h 11520"/>
                <a:gd name="T18" fmla="*/ 5760 w 11520"/>
                <a:gd name="T19" fmla="*/ 10880 h 11520"/>
                <a:gd name="T20" fmla="*/ 8640 w 11520"/>
                <a:gd name="T21" fmla="*/ 6080 h 11520"/>
                <a:gd name="T22" fmla="*/ 2880 w 11520"/>
                <a:gd name="T23" fmla="*/ 6080 h 11520"/>
                <a:gd name="T24" fmla="*/ 2560 w 11520"/>
                <a:gd name="T25" fmla="*/ 5760 h 11520"/>
                <a:gd name="T26" fmla="*/ 2880 w 11520"/>
                <a:gd name="T27" fmla="*/ 5440 h 11520"/>
                <a:gd name="T28" fmla="*/ 8640 w 11520"/>
                <a:gd name="T29" fmla="*/ 5440 h 11520"/>
                <a:gd name="T30" fmla="*/ 8960 w 11520"/>
                <a:gd name="T31" fmla="*/ 5760 h 11520"/>
                <a:gd name="T32" fmla="*/ 8640 w 11520"/>
                <a:gd name="T33" fmla="*/ 6080 h 1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520" h="11520">
                  <a:moveTo>
                    <a:pt x="5760" y="0"/>
                  </a:moveTo>
                  <a:cubicBezTo>
                    <a:pt x="2592" y="0"/>
                    <a:pt x="0" y="2592"/>
                    <a:pt x="0" y="5760"/>
                  </a:cubicBezTo>
                  <a:cubicBezTo>
                    <a:pt x="0" y="8928"/>
                    <a:pt x="2592" y="11520"/>
                    <a:pt x="5760" y="11520"/>
                  </a:cubicBezTo>
                  <a:cubicBezTo>
                    <a:pt x="8928" y="11520"/>
                    <a:pt x="11520" y="8928"/>
                    <a:pt x="11520" y="5760"/>
                  </a:cubicBezTo>
                  <a:cubicBezTo>
                    <a:pt x="11520" y="2592"/>
                    <a:pt x="8928" y="0"/>
                    <a:pt x="5760" y="0"/>
                  </a:cubicBezTo>
                  <a:close/>
                  <a:moveTo>
                    <a:pt x="5760" y="10880"/>
                  </a:moveTo>
                  <a:cubicBezTo>
                    <a:pt x="2944" y="10880"/>
                    <a:pt x="640" y="8576"/>
                    <a:pt x="640" y="5760"/>
                  </a:cubicBezTo>
                  <a:cubicBezTo>
                    <a:pt x="640" y="2944"/>
                    <a:pt x="2944" y="640"/>
                    <a:pt x="5760" y="640"/>
                  </a:cubicBezTo>
                  <a:cubicBezTo>
                    <a:pt x="8576" y="640"/>
                    <a:pt x="10880" y="2944"/>
                    <a:pt x="10880" y="5760"/>
                  </a:cubicBezTo>
                  <a:cubicBezTo>
                    <a:pt x="10880" y="8576"/>
                    <a:pt x="8576" y="10880"/>
                    <a:pt x="5760" y="10880"/>
                  </a:cubicBezTo>
                  <a:close/>
                  <a:moveTo>
                    <a:pt x="8640" y="6080"/>
                  </a:moveTo>
                  <a:lnTo>
                    <a:pt x="2880" y="6080"/>
                  </a:lnTo>
                  <a:cubicBezTo>
                    <a:pt x="2720" y="6080"/>
                    <a:pt x="2560" y="5920"/>
                    <a:pt x="2560" y="5760"/>
                  </a:cubicBezTo>
                  <a:cubicBezTo>
                    <a:pt x="2560" y="5600"/>
                    <a:pt x="2720" y="5440"/>
                    <a:pt x="2880" y="5440"/>
                  </a:cubicBezTo>
                  <a:lnTo>
                    <a:pt x="8640" y="5440"/>
                  </a:lnTo>
                  <a:cubicBezTo>
                    <a:pt x="8800" y="5440"/>
                    <a:pt x="8960" y="5600"/>
                    <a:pt x="8960" y="5760"/>
                  </a:cubicBezTo>
                  <a:cubicBezTo>
                    <a:pt x="8960" y="5920"/>
                    <a:pt x="8800" y="6080"/>
                    <a:pt x="8640" y="6080"/>
                  </a:cubicBezTo>
                  <a:close/>
                </a:path>
              </a:pathLst>
            </a:cu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00" name="组合 99"/>
          <p:cNvGrpSpPr/>
          <p:nvPr/>
        </p:nvGrpSpPr>
        <p:grpSpPr bwMode="gray">
          <a:xfrm>
            <a:off x="2949575" y="2586308"/>
            <a:ext cx="216000" cy="216000"/>
            <a:chOff x="4880253" y="2841813"/>
            <a:chExt cx="216000" cy="216000"/>
          </a:xfrm>
        </p:grpSpPr>
        <p:sp>
          <p:nvSpPr>
            <p:cNvPr id="101" name="椭圆 100"/>
            <p:cNvSpPr/>
            <p:nvPr/>
          </p:nvSpPr>
          <p:spPr bwMode="gray">
            <a:xfrm>
              <a:off x="4880253" y="2841813"/>
              <a:ext cx="216000" cy="216000"/>
            </a:xfrm>
            <a:prstGeom prst="ellipse">
              <a:avLst/>
            </a:prstGeom>
            <a:solidFill>
              <a:schemeClr val="bg1"/>
            </a:solidFill>
            <a:ln w="19050">
              <a:solidFill>
                <a:srgbClr val="1163A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iconfont-10187-1761488"/>
            <p:cNvSpPr>
              <a:spLocks noChangeAspect="1"/>
            </p:cNvSpPr>
            <p:nvPr/>
          </p:nvSpPr>
          <p:spPr bwMode="gray">
            <a:xfrm>
              <a:off x="4880272" y="2841813"/>
              <a:ext cx="215962" cy="216000"/>
            </a:xfrm>
            <a:custGeom>
              <a:avLst/>
              <a:gdLst>
                <a:gd name="T0" fmla="*/ 5760 w 11520"/>
                <a:gd name="T1" fmla="*/ 0 h 11520"/>
                <a:gd name="T2" fmla="*/ 0 w 11520"/>
                <a:gd name="T3" fmla="*/ 5760 h 11520"/>
                <a:gd name="T4" fmla="*/ 5760 w 11520"/>
                <a:gd name="T5" fmla="*/ 11520 h 11520"/>
                <a:gd name="T6" fmla="*/ 11520 w 11520"/>
                <a:gd name="T7" fmla="*/ 5760 h 11520"/>
                <a:gd name="T8" fmla="*/ 5760 w 11520"/>
                <a:gd name="T9" fmla="*/ 0 h 11520"/>
                <a:gd name="T10" fmla="*/ 5760 w 11520"/>
                <a:gd name="T11" fmla="*/ 10880 h 11520"/>
                <a:gd name="T12" fmla="*/ 640 w 11520"/>
                <a:gd name="T13" fmla="*/ 5760 h 11520"/>
                <a:gd name="T14" fmla="*/ 5760 w 11520"/>
                <a:gd name="T15" fmla="*/ 640 h 11520"/>
                <a:gd name="T16" fmla="*/ 10880 w 11520"/>
                <a:gd name="T17" fmla="*/ 5760 h 11520"/>
                <a:gd name="T18" fmla="*/ 5760 w 11520"/>
                <a:gd name="T19" fmla="*/ 10880 h 11520"/>
                <a:gd name="T20" fmla="*/ 8640 w 11520"/>
                <a:gd name="T21" fmla="*/ 6080 h 11520"/>
                <a:gd name="T22" fmla="*/ 2880 w 11520"/>
                <a:gd name="T23" fmla="*/ 6080 h 11520"/>
                <a:gd name="T24" fmla="*/ 2560 w 11520"/>
                <a:gd name="T25" fmla="*/ 5760 h 11520"/>
                <a:gd name="T26" fmla="*/ 2880 w 11520"/>
                <a:gd name="T27" fmla="*/ 5440 h 11520"/>
                <a:gd name="T28" fmla="*/ 8640 w 11520"/>
                <a:gd name="T29" fmla="*/ 5440 h 11520"/>
                <a:gd name="T30" fmla="*/ 8960 w 11520"/>
                <a:gd name="T31" fmla="*/ 5760 h 11520"/>
                <a:gd name="T32" fmla="*/ 8640 w 11520"/>
                <a:gd name="T33" fmla="*/ 6080 h 1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520" h="11520">
                  <a:moveTo>
                    <a:pt x="5760" y="0"/>
                  </a:moveTo>
                  <a:cubicBezTo>
                    <a:pt x="2592" y="0"/>
                    <a:pt x="0" y="2592"/>
                    <a:pt x="0" y="5760"/>
                  </a:cubicBezTo>
                  <a:cubicBezTo>
                    <a:pt x="0" y="8928"/>
                    <a:pt x="2592" y="11520"/>
                    <a:pt x="5760" y="11520"/>
                  </a:cubicBezTo>
                  <a:cubicBezTo>
                    <a:pt x="8928" y="11520"/>
                    <a:pt x="11520" y="8928"/>
                    <a:pt x="11520" y="5760"/>
                  </a:cubicBezTo>
                  <a:cubicBezTo>
                    <a:pt x="11520" y="2592"/>
                    <a:pt x="8928" y="0"/>
                    <a:pt x="5760" y="0"/>
                  </a:cubicBezTo>
                  <a:close/>
                  <a:moveTo>
                    <a:pt x="5760" y="10880"/>
                  </a:moveTo>
                  <a:cubicBezTo>
                    <a:pt x="2944" y="10880"/>
                    <a:pt x="640" y="8576"/>
                    <a:pt x="640" y="5760"/>
                  </a:cubicBezTo>
                  <a:cubicBezTo>
                    <a:pt x="640" y="2944"/>
                    <a:pt x="2944" y="640"/>
                    <a:pt x="5760" y="640"/>
                  </a:cubicBezTo>
                  <a:cubicBezTo>
                    <a:pt x="8576" y="640"/>
                    <a:pt x="10880" y="2944"/>
                    <a:pt x="10880" y="5760"/>
                  </a:cubicBezTo>
                  <a:cubicBezTo>
                    <a:pt x="10880" y="8576"/>
                    <a:pt x="8576" y="10880"/>
                    <a:pt x="5760" y="10880"/>
                  </a:cubicBezTo>
                  <a:close/>
                  <a:moveTo>
                    <a:pt x="8640" y="6080"/>
                  </a:moveTo>
                  <a:lnTo>
                    <a:pt x="2880" y="6080"/>
                  </a:lnTo>
                  <a:cubicBezTo>
                    <a:pt x="2720" y="6080"/>
                    <a:pt x="2560" y="5920"/>
                    <a:pt x="2560" y="5760"/>
                  </a:cubicBezTo>
                  <a:cubicBezTo>
                    <a:pt x="2560" y="5600"/>
                    <a:pt x="2720" y="5440"/>
                    <a:pt x="2880" y="5440"/>
                  </a:cubicBezTo>
                  <a:lnTo>
                    <a:pt x="8640" y="5440"/>
                  </a:lnTo>
                  <a:cubicBezTo>
                    <a:pt x="8800" y="5440"/>
                    <a:pt x="8960" y="5600"/>
                    <a:pt x="8960" y="5760"/>
                  </a:cubicBezTo>
                  <a:cubicBezTo>
                    <a:pt x="8960" y="5920"/>
                    <a:pt x="8800" y="6080"/>
                    <a:pt x="8640" y="6080"/>
                  </a:cubicBezTo>
                  <a:close/>
                </a:path>
              </a:pathLst>
            </a:cu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03" name="组合 102"/>
          <p:cNvGrpSpPr/>
          <p:nvPr/>
        </p:nvGrpSpPr>
        <p:grpSpPr bwMode="gray">
          <a:xfrm>
            <a:off x="3518010" y="2586308"/>
            <a:ext cx="216000" cy="216000"/>
            <a:chOff x="4880253" y="2841813"/>
            <a:chExt cx="216000" cy="216000"/>
          </a:xfrm>
        </p:grpSpPr>
        <p:sp>
          <p:nvSpPr>
            <p:cNvPr id="104" name="椭圆 103"/>
            <p:cNvSpPr/>
            <p:nvPr/>
          </p:nvSpPr>
          <p:spPr bwMode="gray">
            <a:xfrm>
              <a:off x="4880253" y="2841813"/>
              <a:ext cx="216000" cy="216000"/>
            </a:xfrm>
            <a:prstGeom prst="ellipse">
              <a:avLst/>
            </a:prstGeom>
            <a:solidFill>
              <a:schemeClr val="bg1"/>
            </a:solidFill>
            <a:ln w="19050">
              <a:solidFill>
                <a:srgbClr val="1163A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iconfont-10187-1761488"/>
            <p:cNvSpPr>
              <a:spLocks noChangeAspect="1"/>
            </p:cNvSpPr>
            <p:nvPr/>
          </p:nvSpPr>
          <p:spPr bwMode="gray">
            <a:xfrm>
              <a:off x="4880272" y="2841813"/>
              <a:ext cx="215962" cy="216000"/>
            </a:xfrm>
            <a:custGeom>
              <a:avLst/>
              <a:gdLst>
                <a:gd name="T0" fmla="*/ 5760 w 11520"/>
                <a:gd name="T1" fmla="*/ 0 h 11520"/>
                <a:gd name="T2" fmla="*/ 0 w 11520"/>
                <a:gd name="T3" fmla="*/ 5760 h 11520"/>
                <a:gd name="T4" fmla="*/ 5760 w 11520"/>
                <a:gd name="T5" fmla="*/ 11520 h 11520"/>
                <a:gd name="T6" fmla="*/ 11520 w 11520"/>
                <a:gd name="T7" fmla="*/ 5760 h 11520"/>
                <a:gd name="T8" fmla="*/ 5760 w 11520"/>
                <a:gd name="T9" fmla="*/ 0 h 11520"/>
                <a:gd name="T10" fmla="*/ 5760 w 11520"/>
                <a:gd name="T11" fmla="*/ 10880 h 11520"/>
                <a:gd name="T12" fmla="*/ 640 w 11520"/>
                <a:gd name="T13" fmla="*/ 5760 h 11520"/>
                <a:gd name="T14" fmla="*/ 5760 w 11520"/>
                <a:gd name="T15" fmla="*/ 640 h 11520"/>
                <a:gd name="T16" fmla="*/ 10880 w 11520"/>
                <a:gd name="T17" fmla="*/ 5760 h 11520"/>
                <a:gd name="T18" fmla="*/ 5760 w 11520"/>
                <a:gd name="T19" fmla="*/ 10880 h 11520"/>
                <a:gd name="T20" fmla="*/ 8640 w 11520"/>
                <a:gd name="T21" fmla="*/ 6080 h 11520"/>
                <a:gd name="T22" fmla="*/ 2880 w 11520"/>
                <a:gd name="T23" fmla="*/ 6080 h 11520"/>
                <a:gd name="T24" fmla="*/ 2560 w 11520"/>
                <a:gd name="T25" fmla="*/ 5760 h 11520"/>
                <a:gd name="T26" fmla="*/ 2880 w 11520"/>
                <a:gd name="T27" fmla="*/ 5440 h 11520"/>
                <a:gd name="T28" fmla="*/ 8640 w 11520"/>
                <a:gd name="T29" fmla="*/ 5440 h 11520"/>
                <a:gd name="T30" fmla="*/ 8960 w 11520"/>
                <a:gd name="T31" fmla="*/ 5760 h 11520"/>
                <a:gd name="T32" fmla="*/ 8640 w 11520"/>
                <a:gd name="T33" fmla="*/ 6080 h 1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520" h="11520">
                  <a:moveTo>
                    <a:pt x="5760" y="0"/>
                  </a:moveTo>
                  <a:cubicBezTo>
                    <a:pt x="2592" y="0"/>
                    <a:pt x="0" y="2592"/>
                    <a:pt x="0" y="5760"/>
                  </a:cubicBezTo>
                  <a:cubicBezTo>
                    <a:pt x="0" y="8928"/>
                    <a:pt x="2592" y="11520"/>
                    <a:pt x="5760" y="11520"/>
                  </a:cubicBezTo>
                  <a:cubicBezTo>
                    <a:pt x="8928" y="11520"/>
                    <a:pt x="11520" y="8928"/>
                    <a:pt x="11520" y="5760"/>
                  </a:cubicBezTo>
                  <a:cubicBezTo>
                    <a:pt x="11520" y="2592"/>
                    <a:pt x="8928" y="0"/>
                    <a:pt x="5760" y="0"/>
                  </a:cubicBezTo>
                  <a:close/>
                  <a:moveTo>
                    <a:pt x="5760" y="10880"/>
                  </a:moveTo>
                  <a:cubicBezTo>
                    <a:pt x="2944" y="10880"/>
                    <a:pt x="640" y="8576"/>
                    <a:pt x="640" y="5760"/>
                  </a:cubicBezTo>
                  <a:cubicBezTo>
                    <a:pt x="640" y="2944"/>
                    <a:pt x="2944" y="640"/>
                    <a:pt x="5760" y="640"/>
                  </a:cubicBezTo>
                  <a:cubicBezTo>
                    <a:pt x="8576" y="640"/>
                    <a:pt x="10880" y="2944"/>
                    <a:pt x="10880" y="5760"/>
                  </a:cubicBezTo>
                  <a:cubicBezTo>
                    <a:pt x="10880" y="8576"/>
                    <a:pt x="8576" y="10880"/>
                    <a:pt x="5760" y="10880"/>
                  </a:cubicBezTo>
                  <a:close/>
                  <a:moveTo>
                    <a:pt x="8640" y="6080"/>
                  </a:moveTo>
                  <a:lnTo>
                    <a:pt x="2880" y="6080"/>
                  </a:lnTo>
                  <a:cubicBezTo>
                    <a:pt x="2720" y="6080"/>
                    <a:pt x="2560" y="5920"/>
                    <a:pt x="2560" y="5760"/>
                  </a:cubicBezTo>
                  <a:cubicBezTo>
                    <a:pt x="2560" y="5600"/>
                    <a:pt x="2720" y="5440"/>
                    <a:pt x="2880" y="5440"/>
                  </a:cubicBezTo>
                  <a:lnTo>
                    <a:pt x="8640" y="5440"/>
                  </a:lnTo>
                  <a:cubicBezTo>
                    <a:pt x="8800" y="5440"/>
                    <a:pt x="8960" y="5600"/>
                    <a:pt x="8960" y="5760"/>
                  </a:cubicBezTo>
                  <a:cubicBezTo>
                    <a:pt x="8960" y="5920"/>
                    <a:pt x="8800" y="6080"/>
                    <a:pt x="8640" y="6080"/>
                  </a:cubicBezTo>
                  <a:close/>
                </a:path>
              </a:pathLst>
            </a:cu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06" name="组合 105"/>
          <p:cNvGrpSpPr/>
          <p:nvPr/>
        </p:nvGrpSpPr>
        <p:grpSpPr bwMode="gray">
          <a:xfrm>
            <a:off x="3107281" y="5974765"/>
            <a:ext cx="216000" cy="216000"/>
            <a:chOff x="4880253" y="2841813"/>
            <a:chExt cx="216000" cy="216000"/>
          </a:xfrm>
        </p:grpSpPr>
        <p:sp>
          <p:nvSpPr>
            <p:cNvPr id="107" name="椭圆 106"/>
            <p:cNvSpPr/>
            <p:nvPr/>
          </p:nvSpPr>
          <p:spPr bwMode="gray">
            <a:xfrm>
              <a:off x="4880253" y="2841813"/>
              <a:ext cx="216000" cy="216000"/>
            </a:xfrm>
            <a:prstGeom prst="ellipse">
              <a:avLst/>
            </a:prstGeom>
            <a:solidFill>
              <a:schemeClr val="bg1"/>
            </a:solidFill>
            <a:ln w="19050">
              <a:solidFill>
                <a:srgbClr val="1163A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iconfont-10187-1761488"/>
            <p:cNvSpPr>
              <a:spLocks noChangeAspect="1"/>
            </p:cNvSpPr>
            <p:nvPr/>
          </p:nvSpPr>
          <p:spPr bwMode="gray">
            <a:xfrm>
              <a:off x="4880272" y="2841813"/>
              <a:ext cx="215962" cy="216000"/>
            </a:xfrm>
            <a:custGeom>
              <a:avLst/>
              <a:gdLst>
                <a:gd name="T0" fmla="*/ 5760 w 11520"/>
                <a:gd name="T1" fmla="*/ 0 h 11520"/>
                <a:gd name="T2" fmla="*/ 0 w 11520"/>
                <a:gd name="T3" fmla="*/ 5760 h 11520"/>
                <a:gd name="T4" fmla="*/ 5760 w 11520"/>
                <a:gd name="T5" fmla="*/ 11520 h 11520"/>
                <a:gd name="T6" fmla="*/ 11520 w 11520"/>
                <a:gd name="T7" fmla="*/ 5760 h 11520"/>
                <a:gd name="T8" fmla="*/ 5760 w 11520"/>
                <a:gd name="T9" fmla="*/ 0 h 11520"/>
                <a:gd name="T10" fmla="*/ 5760 w 11520"/>
                <a:gd name="T11" fmla="*/ 10880 h 11520"/>
                <a:gd name="T12" fmla="*/ 640 w 11520"/>
                <a:gd name="T13" fmla="*/ 5760 h 11520"/>
                <a:gd name="T14" fmla="*/ 5760 w 11520"/>
                <a:gd name="T15" fmla="*/ 640 h 11520"/>
                <a:gd name="T16" fmla="*/ 10880 w 11520"/>
                <a:gd name="T17" fmla="*/ 5760 h 11520"/>
                <a:gd name="T18" fmla="*/ 5760 w 11520"/>
                <a:gd name="T19" fmla="*/ 10880 h 11520"/>
                <a:gd name="T20" fmla="*/ 8640 w 11520"/>
                <a:gd name="T21" fmla="*/ 6080 h 11520"/>
                <a:gd name="T22" fmla="*/ 2880 w 11520"/>
                <a:gd name="T23" fmla="*/ 6080 h 11520"/>
                <a:gd name="T24" fmla="*/ 2560 w 11520"/>
                <a:gd name="T25" fmla="*/ 5760 h 11520"/>
                <a:gd name="T26" fmla="*/ 2880 w 11520"/>
                <a:gd name="T27" fmla="*/ 5440 h 11520"/>
                <a:gd name="T28" fmla="*/ 8640 w 11520"/>
                <a:gd name="T29" fmla="*/ 5440 h 11520"/>
                <a:gd name="T30" fmla="*/ 8960 w 11520"/>
                <a:gd name="T31" fmla="*/ 5760 h 11520"/>
                <a:gd name="T32" fmla="*/ 8640 w 11520"/>
                <a:gd name="T33" fmla="*/ 6080 h 1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520" h="11520">
                  <a:moveTo>
                    <a:pt x="5760" y="0"/>
                  </a:moveTo>
                  <a:cubicBezTo>
                    <a:pt x="2592" y="0"/>
                    <a:pt x="0" y="2592"/>
                    <a:pt x="0" y="5760"/>
                  </a:cubicBezTo>
                  <a:cubicBezTo>
                    <a:pt x="0" y="8928"/>
                    <a:pt x="2592" y="11520"/>
                    <a:pt x="5760" y="11520"/>
                  </a:cubicBezTo>
                  <a:cubicBezTo>
                    <a:pt x="8928" y="11520"/>
                    <a:pt x="11520" y="8928"/>
                    <a:pt x="11520" y="5760"/>
                  </a:cubicBezTo>
                  <a:cubicBezTo>
                    <a:pt x="11520" y="2592"/>
                    <a:pt x="8928" y="0"/>
                    <a:pt x="5760" y="0"/>
                  </a:cubicBezTo>
                  <a:close/>
                  <a:moveTo>
                    <a:pt x="5760" y="10880"/>
                  </a:moveTo>
                  <a:cubicBezTo>
                    <a:pt x="2944" y="10880"/>
                    <a:pt x="640" y="8576"/>
                    <a:pt x="640" y="5760"/>
                  </a:cubicBezTo>
                  <a:cubicBezTo>
                    <a:pt x="640" y="2944"/>
                    <a:pt x="2944" y="640"/>
                    <a:pt x="5760" y="640"/>
                  </a:cubicBezTo>
                  <a:cubicBezTo>
                    <a:pt x="8576" y="640"/>
                    <a:pt x="10880" y="2944"/>
                    <a:pt x="10880" y="5760"/>
                  </a:cubicBezTo>
                  <a:cubicBezTo>
                    <a:pt x="10880" y="8576"/>
                    <a:pt x="8576" y="10880"/>
                    <a:pt x="5760" y="10880"/>
                  </a:cubicBezTo>
                  <a:close/>
                  <a:moveTo>
                    <a:pt x="8640" y="6080"/>
                  </a:moveTo>
                  <a:lnTo>
                    <a:pt x="2880" y="6080"/>
                  </a:lnTo>
                  <a:cubicBezTo>
                    <a:pt x="2720" y="6080"/>
                    <a:pt x="2560" y="5920"/>
                    <a:pt x="2560" y="5760"/>
                  </a:cubicBezTo>
                  <a:cubicBezTo>
                    <a:pt x="2560" y="5600"/>
                    <a:pt x="2720" y="5440"/>
                    <a:pt x="2880" y="5440"/>
                  </a:cubicBezTo>
                  <a:lnTo>
                    <a:pt x="8640" y="5440"/>
                  </a:lnTo>
                  <a:cubicBezTo>
                    <a:pt x="8800" y="5440"/>
                    <a:pt x="8960" y="5600"/>
                    <a:pt x="8960" y="5760"/>
                  </a:cubicBezTo>
                  <a:cubicBezTo>
                    <a:pt x="8960" y="5920"/>
                    <a:pt x="8800" y="6080"/>
                    <a:pt x="8640" y="6080"/>
                  </a:cubicBezTo>
                  <a:close/>
                </a:path>
              </a:pathLst>
            </a:cu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3" name="圆角矩形标注 52"/>
          <p:cNvSpPr/>
          <p:nvPr/>
        </p:nvSpPr>
        <p:spPr bwMode="gray">
          <a:xfrm>
            <a:off x="4481769" y="2893445"/>
            <a:ext cx="1229582" cy="316247"/>
          </a:xfrm>
          <a:prstGeom prst="wedgeRoundRectCallout">
            <a:avLst>
              <a:gd name="adj1" fmla="val -61060"/>
              <a:gd name="adj2" fmla="val 51093"/>
              <a:gd name="adj3" fmla="val 16667"/>
            </a:avLst>
          </a:prstGeom>
          <a:solidFill>
            <a:srgbClr val="FFFFCC"/>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180000" indent="-180000" fontAlgn="ctr">
              <a:spcAft>
                <a:spcPts val="600"/>
              </a:spcAft>
              <a:buFont typeface="+mj-lt"/>
              <a:buAutoNum type="arabicPeriod"/>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 link fails.</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916897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3"/>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6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8"/>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00"/>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0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animBg="1"/>
      <p:bldP spid="63" grpId="0" animBg="1"/>
      <p:bldP spid="64" grpId="0" animBg="1"/>
      <p:bldP spid="67" grpId="0" animBg="1"/>
      <p:bldP spid="6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Improvement 7: Protection Functions (1)</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圆角矩形 75"/>
          <p:cNvSpPr/>
          <p:nvPr/>
        </p:nvSpPr>
        <p:spPr bwMode="gray">
          <a:xfrm>
            <a:off x="6517746" y="1754125"/>
            <a:ext cx="5064653" cy="394020"/>
          </a:xfrm>
          <a:prstGeom prst="roundRect">
            <a:avLst>
              <a:gd name="adj" fmla="val 10604"/>
            </a:avLst>
          </a:prstGeom>
          <a:solidFill>
            <a:srgbClr val="00B0F0"/>
          </a:solidFill>
          <a:ln>
            <a:noFill/>
          </a:ln>
        </p:spPr>
        <p:txBody>
          <a:bodyPr wrap="square" rtlCol="0" anchor="ctr" anchorCtr="0">
            <a:noAutofit/>
          </a:bodyPr>
          <a:lstStyle/>
          <a:p>
            <a:pPr algn="ctr" fontAlgn="ctr"/>
            <a:r>
              <a:rPr lang="en-US" sz="16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BPDU protection</a:t>
            </a:r>
            <a:endPar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圆角矩形 75"/>
          <p:cNvSpPr/>
          <p:nvPr/>
        </p:nvSpPr>
        <p:spPr bwMode="gray">
          <a:xfrm>
            <a:off x="6517746" y="2185630"/>
            <a:ext cx="5064653" cy="352936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108000" rIns="180000" bIns="108000" rtlCol="0" anchor="ctr" anchorCtr="0">
            <a:noAutofit/>
          </a:bodyPr>
          <a:lstStyle/>
          <a:p>
            <a:pPr marL="177800" indent="-177800" fontAlgn="ctr">
              <a:lnSpc>
                <a:spcPts val="26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On an RSTP network, an edge port does not receive RST BPDUs in normal situations. If a switching device receives malicious RST BPDUs on an edge port, the switching device automatically sets the edge port to a non-edge port and performs STP calculation. This causes network flapping.</a:t>
            </a:r>
          </a:p>
          <a:p>
            <a:pPr marL="177800" indent="-177800" fontAlgn="ctr">
              <a:lnSpc>
                <a:spcPts val="26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BPDU protection enables a switch to set the state of an edge port to Error-Down if the edge port receives an RST BPDU. In this case, the port remains as the edge port, and the switch sends a notification to the NMS. </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 name="组合 14"/>
          <p:cNvGrpSpPr/>
          <p:nvPr/>
        </p:nvGrpSpPr>
        <p:grpSpPr bwMode="gray">
          <a:xfrm>
            <a:off x="944556" y="1312225"/>
            <a:ext cx="4538082" cy="3828175"/>
            <a:chOff x="6281092" y="1268531"/>
            <a:chExt cx="4538082" cy="3828175"/>
          </a:xfrm>
        </p:grpSpPr>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293600" y="1790950"/>
              <a:ext cx="540000" cy="442800"/>
            </a:xfrm>
            <a:prstGeom prst="rect">
              <a:avLst/>
            </a:prstGeom>
          </p:spPr>
        </p:pic>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825849" y="3400929"/>
              <a:ext cx="540000" cy="442800"/>
            </a:xfrm>
            <a:prstGeom prst="rect">
              <a:avLst/>
            </a:prstGeom>
          </p:spPr>
        </p:pic>
        <p:pic>
          <p:nvPicPr>
            <p:cNvPr id="27" name="图片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761350" y="3400929"/>
              <a:ext cx="540000" cy="442800"/>
            </a:xfrm>
            <a:prstGeom prst="rect">
              <a:avLst/>
            </a:prstGeom>
          </p:spPr>
        </p:pic>
        <p:cxnSp>
          <p:nvCxnSpPr>
            <p:cNvPr id="28" name="直接连接符 27"/>
            <p:cNvCxnSpPr>
              <a:stCxn id="26" idx="3"/>
              <a:endCxn id="27" idx="1"/>
            </p:cNvCxnSpPr>
            <p:nvPr/>
          </p:nvCxnSpPr>
          <p:spPr bwMode="gray">
            <a:xfrm>
              <a:off x="7365849" y="3622329"/>
              <a:ext cx="2395501" cy="0"/>
            </a:xfrm>
            <a:prstGeom prst="line">
              <a:avLst/>
            </a:prstGeom>
            <a:noFill/>
            <a:ln w="19050" cap="flat" cmpd="sng" algn="ctr">
              <a:solidFill>
                <a:srgbClr val="151515"/>
              </a:solidFill>
              <a:prstDash val="solid"/>
              <a:miter lim="800000"/>
            </a:ln>
            <a:effectLst/>
          </p:spPr>
        </p:cxnSp>
        <p:cxnSp>
          <p:nvCxnSpPr>
            <p:cNvPr id="29" name="直接连接符 28"/>
            <p:cNvCxnSpPr>
              <a:stCxn id="27" idx="0"/>
              <a:endCxn id="25" idx="3"/>
            </p:cNvCxnSpPr>
            <p:nvPr/>
          </p:nvCxnSpPr>
          <p:spPr bwMode="gray">
            <a:xfrm flipH="1" flipV="1">
              <a:off x="8833600" y="2012350"/>
              <a:ext cx="1197750" cy="1388579"/>
            </a:xfrm>
            <a:prstGeom prst="line">
              <a:avLst/>
            </a:prstGeom>
            <a:noFill/>
            <a:ln w="19050" cap="flat" cmpd="sng" algn="ctr">
              <a:solidFill>
                <a:srgbClr val="151515"/>
              </a:solidFill>
              <a:prstDash val="solid"/>
              <a:miter lim="800000"/>
            </a:ln>
            <a:effectLst/>
          </p:spPr>
        </p:cxnSp>
        <p:sp>
          <p:nvSpPr>
            <p:cNvPr id="30" name="文本框 29"/>
            <p:cNvSpPr txBox="1"/>
            <p:nvPr/>
          </p:nvSpPr>
          <p:spPr bwMode="gray">
            <a:xfrm>
              <a:off x="6281092" y="3377155"/>
              <a:ext cx="556563" cy="528350"/>
            </a:xfrm>
            <a:prstGeom prst="rect">
              <a:avLst/>
            </a:prstGeom>
            <a:noFill/>
          </p:spPr>
          <p:txBody>
            <a:bodyPr wrap="square" rtlCol="0">
              <a:noAutofit/>
            </a:bodyPr>
            <a:lstStyle/>
            <a:p>
              <a:pPr marL="0" marR="0" lvl="0" indent="0"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0"/>
            <p:cNvSpPr txBox="1"/>
            <p:nvPr/>
          </p:nvSpPr>
          <p:spPr bwMode="gray">
            <a:xfrm>
              <a:off x="10262611" y="3376901"/>
              <a:ext cx="556563" cy="528350"/>
            </a:xfrm>
            <a:prstGeom prst="rect">
              <a:avLst/>
            </a:prstGeom>
            <a:noFill/>
          </p:spPr>
          <p:txBody>
            <a:bodyPr wrap="square" rtlCol="0">
              <a:noAutofit/>
            </a:bodyPr>
            <a:lstStyle/>
            <a:p>
              <a:pPr marL="0" marR="0" lvl="0" indent="0"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SW3</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gray">
            <a:xfrm>
              <a:off x="7595048" y="1268531"/>
              <a:ext cx="1971716" cy="964367"/>
            </a:xfrm>
            <a:prstGeom prst="rect">
              <a:avLst/>
            </a:prstGeom>
            <a:noFill/>
          </p:spPr>
          <p:txBody>
            <a:bodyPr wrap="square" rtlCol="0">
              <a:noAutofit/>
            </a:bodyPr>
            <a:lstStyle/>
            <a:p>
              <a:pPr marL="0" marR="0" lvl="0" indent="0" algn="ctr"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SW1 (root bridge)</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5" name="直接箭头连接符 34"/>
            <p:cNvCxnSpPr>
              <a:stCxn id="26" idx="0"/>
              <a:endCxn id="25" idx="1"/>
            </p:cNvCxnSpPr>
            <p:nvPr/>
          </p:nvCxnSpPr>
          <p:spPr bwMode="gray">
            <a:xfrm flipV="1">
              <a:off x="7095849" y="2012350"/>
              <a:ext cx="1197751" cy="1388579"/>
            </a:xfrm>
            <a:prstGeom prst="straightConnector1">
              <a:avLst/>
            </a:prstGeom>
            <a:noFill/>
            <a:ln w="19050" cap="flat" cmpd="sng" algn="ctr">
              <a:solidFill>
                <a:srgbClr val="1D1D1A"/>
              </a:solidFill>
              <a:prstDash val="solid"/>
              <a:miter lim="800000"/>
              <a:headEnd type="none" w="med" len="med"/>
              <a:tailEnd type="none" w="med" len="med"/>
            </a:ln>
            <a:effectLst/>
          </p:spPr>
        </p:cxnSp>
        <p:pic>
          <p:nvPicPr>
            <p:cNvPr id="38" name="图片 3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761350" y="4653906"/>
              <a:ext cx="540000" cy="442800"/>
            </a:xfrm>
            <a:prstGeom prst="rect">
              <a:avLst/>
            </a:prstGeom>
          </p:spPr>
        </p:pic>
      </p:grpSp>
      <p:pic>
        <p:nvPicPr>
          <p:cNvPr id="16" name="图片 15" descr="PC.png"/>
          <p:cNvPicPr>
            <a:picLocks noChangeAspect="1"/>
          </p:cNvPicPr>
          <p:nvPr/>
        </p:nvPicPr>
        <p:blipFill>
          <a:blip r:embed="rId4" cstate="print"/>
          <a:stretch>
            <a:fillRect/>
          </a:stretch>
        </p:blipFill>
        <p:spPr bwMode="gray">
          <a:xfrm>
            <a:off x="3032072" y="4697600"/>
            <a:ext cx="576563" cy="442800"/>
          </a:xfrm>
          <a:prstGeom prst="rect">
            <a:avLst/>
          </a:prstGeom>
        </p:spPr>
      </p:pic>
      <p:cxnSp>
        <p:nvCxnSpPr>
          <p:cNvPr id="17" name="直接连接符 16"/>
          <p:cNvCxnSpPr>
            <a:stCxn id="38" idx="0"/>
            <a:endCxn id="27" idx="2"/>
          </p:cNvCxnSpPr>
          <p:nvPr/>
        </p:nvCxnSpPr>
        <p:spPr bwMode="gray">
          <a:xfrm flipV="1">
            <a:off x="4694814" y="3887423"/>
            <a:ext cx="0" cy="810177"/>
          </a:xfrm>
          <a:prstGeom prst="line">
            <a:avLst/>
          </a:prstGeom>
          <a:noFill/>
          <a:ln w="19050" cap="flat" cmpd="sng" algn="ctr">
            <a:solidFill>
              <a:srgbClr val="151515"/>
            </a:solidFill>
            <a:prstDash val="solid"/>
            <a:miter lim="800000"/>
          </a:ln>
          <a:effectLst/>
        </p:spPr>
      </p:cxnSp>
      <p:sp>
        <p:nvSpPr>
          <p:cNvPr id="18" name="椭圆 17"/>
          <p:cNvSpPr>
            <a:spLocks noChangeAspect="1"/>
          </p:cNvSpPr>
          <p:nvPr/>
        </p:nvSpPr>
        <p:spPr bwMode="gray">
          <a:xfrm>
            <a:off x="4586545" y="3789809"/>
            <a:ext cx="232480" cy="232480"/>
          </a:xfrm>
          <a:prstGeom prst="ellipse">
            <a:avLst/>
          </a:prstGeom>
          <a:solidFill>
            <a:schemeClr val="bg1"/>
          </a:solid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E</a:t>
            </a:r>
            <a:endParaRPr lang="en-US" altLang="zh-CN" sz="1400" b="1"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1" name="直接箭头连接符 40"/>
          <p:cNvCxnSpPr/>
          <p:nvPr/>
        </p:nvCxnSpPr>
        <p:spPr bwMode="gray">
          <a:xfrm>
            <a:off x="3793206" y="4903092"/>
            <a:ext cx="540000" cy="0"/>
          </a:xfrm>
          <a:prstGeom prst="straightConnector1">
            <a:avLst/>
          </a:prstGeom>
          <a:ln w="3810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6" name="直接箭头连接符 45"/>
          <p:cNvCxnSpPr/>
          <p:nvPr/>
        </p:nvCxnSpPr>
        <p:spPr bwMode="gray">
          <a:xfrm rot="5400000" flipH="1">
            <a:off x="4669825" y="4294251"/>
            <a:ext cx="540000" cy="0"/>
          </a:xfrm>
          <a:prstGeom prst="straightConnector1">
            <a:avLst/>
          </a:prstGeom>
          <a:ln w="38100">
            <a:solidFill>
              <a:schemeClr val="tx1">
                <a:lumMod val="50000"/>
                <a:lumOff val="5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bwMode="gray">
          <a:xfrm>
            <a:off x="4943765" y="4223901"/>
            <a:ext cx="1428193" cy="738664"/>
          </a:xfrm>
          <a:prstGeom prst="rect">
            <a:avLst/>
          </a:prstGeom>
          <a:noFill/>
        </p:spPr>
        <p:txBody>
          <a:bodyPr wrap="square" rtlCol="0">
            <a:noAutofit/>
          </a:bodyPr>
          <a:lstStyle/>
          <a:p>
            <a:pPr algn="ctr" fontAlgn="ctr">
              <a:spcBef>
                <a:spcPts val="0"/>
              </a:spcBef>
              <a:spcAft>
                <a:spcPts val="0"/>
              </a:spcAft>
            </a:pPr>
            <a:r>
              <a:rPr lang="en-US" sz="1400" dirty="0" smtClean="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rPr>
              <a:t>New device's</a:t>
            </a:r>
            <a:endParaRPr lang="en-US" altLang="zh-CN" sz="1400" dirty="0" smtClean="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spcBef>
                <a:spcPts val="0"/>
              </a:spcBef>
              <a:spcAft>
                <a:spcPts val="0"/>
              </a:spcAft>
            </a:pPr>
            <a:r>
              <a:rPr lang="en-US" sz="1400" dirty="0" smtClean="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rPr>
              <a:t>RST BPDU</a:t>
            </a:r>
            <a:endParaRPr lang="en-US" sz="1400"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圆角矩形标注 48"/>
          <p:cNvSpPr/>
          <p:nvPr/>
        </p:nvSpPr>
        <p:spPr bwMode="gray">
          <a:xfrm>
            <a:off x="4923041" y="2787162"/>
            <a:ext cx="1483519" cy="427479"/>
          </a:xfrm>
          <a:prstGeom prst="wedgeRoundRectCallout">
            <a:avLst>
              <a:gd name="adj1" fmla="val -56700"/>
              <a:gd name="adj2" fmla="val 151965"/>
              <a:gd name="adj3" fmla="val 16667"/>
            </a:avLst>
          </a:prstGeom>
          <a:solidFill>
            <a:srgbClr val="FFFFCC"/>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Aft>
                <a:spcPts val="60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Enable BPDU protection</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bwMode="gray">
          <a:xfrm>
            <a:off x="3840766" y="5207597"/>
            <a:ext cx="2001234" cy="528350"/>
          </a:xfrm>
          <a:prstGeom prst="rect">
            <a:avLst/>
          </a:prstGeom>
          <a:noFill/>
        </p:spPr>
        <p:txBody>
          <a:bodyPr wrap="square" rtlCol="0">
            <a:noAutofit/>
          </a:bodyPr>
          <a:lstStyle/>
          <a:p>
            <a:pPr marL="0" marR="0" lvl="0" indent="0" algn="ctr" defTabSz="914478" eaLnBrk="1" fontAlgn="ctr" latinLnBrk="0" hangingPunct="1">
              <a:spcBef>
                <a:spcPts val="0"/>
              </a:spcBef>
              <a:spcAft>
                <a:spcPts val="0"/>
              </a:spcAft>
              <a:buClrTx/>
              <a:buSzTx/>
              <a:buFontTx/>
              <a:buNone/>
              <a:tabLst/>
              <a:defRPr/>
            </a:pPr>
            <a:r>
              <a:rPr lang="en-US" sz="14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Device occupied by a malicious user</a:t>
            </a:r>
            <a:endParaRPr kumimoji="0" lang="en-US" altLang="zh-CN" sz="1400" b="0" i="0" u="none" strike="noStrike" kern="0" cap="none" spc="0" normalizeH="0" baseline="0" noProof="0" dirty="0" smtClean="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p:cNvSpPr txBox="1"/>
          <p:nvPr/>
        </p:nvSpPr>
        <p:spPr bwMode="gray">
          <a:xfrm>
            <a:off x="769566" y="5359468"/>
            <a:ext cx="1259747" cy="338554"/>
          </a:xfrm>
          <a:prstGeom prst="rect">
            <a:avLst/>
          </a:prstGeom>
          <a:noFill/>
        </p:spPr>
        <p:txBody>
          <a:bodyPr wrap="square" rtlCol="0">
            <a:noAutofit/>
          </a:bodyPr>
          <a:lstStyle/>
          <a:p>
            <a:pPr fontAlgn="ctr">
              <a:spcBef>
                <a:spcPts val="0"/>
              </a:spcBef>
              <a:spcAft>
                <a:spcPts val="0"/>
              </a:spcAft>
            </a:pPr>
            <a:r>
              <a:rPr lang="en-US" sz="1600" b="1" dirty="0" smtClean="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rPr>
              <a:t>RST BPDU</a:t>
            </a:r>
            <a:endParaRPr lang="en-US" sz="1600" b="1"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椭圆 52"/>
          <p:cNvSpPr>
            <a:spLocks noChangeAspect="1"/>
          </p:cNvSpPr>
          <p:nvPr/>
        </p:nvSpPr>
        <p:spPr bwMode="gray">
          <a:xfrm>
            <a:off x="527853" y="5413721"/>
            <a:ext cx="211345" cy="211345"/>
          </a:xfrm>
          <a:prstGeom prst="ellipse">
            <a:avLst/>
          </a:prstGeom>
          <a:solidFill>
            <a:schemeClr val="bg1"/>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椭圆 53"/>
          <p:cNvSpPr>
            <a:spLocks noChangeAspect="1"/>
          </p:cNvSpPr>
          <p:nvPr/>
        </p:nvSpPr>
        <p:spPr bwMode="gray">
          <a:xfrm>
            <a:off x="4842283" y="4396630"/>
            <a:ext cx="211345" cy="211345"/>
          </a:xfrm>
          <a:prstGeom prst="ellipse">
            <a:avLst/>
          </a:prstGeom>
          <a:solidFill>
            <a:schemeClr val="bg1"/>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883811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Improvement 7: Protection Functions (2)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圆角矩形 75"/>
          <p:cNvSpPr/>
          <p:nvPr/>
        </p:nvSpPr>
        <p:spPr bwMode="gray">
          <a:xfrm>
            <a:off x="6517747" y="1754125"/>
            <a:ext cx="4784646" cy="394020"/>
          </a:xfrm>
          <a:prstGeom prst="roundRect">
            <a:avLst>
              <a:gd name="adj" fmla="val 10604"/>
            </a:avLst>
          </a:prstGeom>
          <a:solidFill>
            <a:srgbClr val="00B0F0"/>
          </a:solidFill>
          <a:ln>
            <a:noFill/>
          </a:ln>
        </p:spPr>
        <p:txBody>
          <a:bodyPr wrap="square" rtlCol="0" anchor="ctr" anchorCtr="0">
            <a:noAutofit/>
          </a:bodyPr>
          <a:lstStyle/>
          <a:p>
            <a:pPr algn="ctr" fontAlgn="ctr"/>
            <a:r>
              <a:rPr lang="en-US" sz="16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Root protection</a:t>
            </a: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圆角矩形 75"/>
          <p:cNvSpPr/>
          <p:nvPr/>
        </p:nvSpPr>
        <p:spPr bwMode="gray">
          <a:xfrm>
            <a:off x="6517747" y="2185631"/>
            <a:ext cx="4784646" cy="392941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108000" rIns="180000" bIns="108000" rtlCol="0" anchor="ctr" anchorCtr="0">
            <a:noAutofit/>
          </a:bodyPr>
          <a:lstStyle/>
          <a:p>
            <a:pPr marL="177800" indent="-177800" fontAlgn="ctr">
              <a:lnSpc>
                <a:spcPts val="26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If root protection is enabled on a designated port, the port role cannot be changed.</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6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Once a designated port that is enabled with root protection receives superior RST BPDUs, the port enters the Discarding state and does not forward packets. If the port does not receive any superior RST BPDUs within a specified period (two intervals of the Forward Delay timer by default), the port automatically enters the Forwarding state.</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6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Root protection ensures that the role of the root bridge does not change due to network problems.</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p:cNvSpPr txBox="1"/>
          <p:nvPr/>
        </p:nvSpPr>
        <p:spPr bwMode="gray">
          <a:xfrm>
            <a:off x="769566" y="5359468"/>
            <a:ext cx="1259747" cy="338554"/>
          </a:xfrm>
          <a:prstGeom prst="rect">
            <a:avLst/>
          </a:prstGeom>
          <a:noFill/>
        </p:spPr>
        <p:txBody>
          <a:bodyPr wrap="square" rtlCol="0">
            <a:noAutofit/>
          </a:bodyPr>
          <a:lstStyle/>
          <a:p>
            <a:pPr fontAlgn="ctr">
              <a:spcBef>
                <a:spcPts val="0"/>
              </a:spcBef>
              <a:spcAft>
                <a:spcPts val="0"/>
              </a:spcAft>
            </a:pPr>
            <a:r>
              <a:rPr lang="en-US" sz="1600" b="1" dirty="0" smtClean="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rPr>
              <a:t>RST BPDU</a:t>
            </a:r>
            <a:endParaRPr lang="en-US" sz="1600" b="1"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椭圆 54"/>
          <p:cNvSpPr>
            <a:spLocks noChangeAspect="1"/>
          </p:cNvSpPr>
          <p:nvPr/>
        </p:nvSpPr>
        <p:spPr bwMode="gray">
          <a:xfrm>
            <a:off x="527853" y="5413721"/>
            <a:ext cx="211345" cy="211345"/>
          </a:xfrm>
          <a:prstGeom prst="ellipse">
            <a:avLst/>
          </a:prstGeom>
          <a:solidFill>
            <a:schemeClr val="bg1"/>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4" name="组合 83"/>
          <p:cNvGrpSpPr/>
          <p:nvPr/>
        </p:nvGrpSpPr>
        <p:grpSpPr bwMode="gray">
          <a:xfrm>
            <a:off x="959482" y="1850186"/>
            <a:ext cx="4538082" cy="3064675"/>
            <a:chOff x="6281092" y="1283563"/>
            <a:chExt cx="4538082" cy="3064675"/>
          </a:xfrm>
        </p:grpSpPr>
        <p:pic>
          <p:nvPicPr>
            <p:cNvPr id="85" name="图片 8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825849" y="3400929"/>
              <a:ext cx="540000" cy="442800"/>
            </a:xfrm>
            <a:prstGeom prst="rect">
              <a:avLst/>
            </a:prstGeom>
          </p:spPr>
        </p:pic>
        <p:pic>
          <p:nvPicPr>
            <p:cNvPr id="86" name="图片 8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761350" y="3400929"/>
              <a:ext cx="540000" cy="442800"/>
            </a:xfrm>
            <a:prstGeom prst="rect">
              <a:avLst/>
            </a:prstGeom>
          </p:spPr>
        </p:pic>
        <p:cxnSp>
          <p:nvCxnSpPr>
            <p:cNvPr id="87" name="直接连接符 86"/>
            <p:cNvCxnSpPr>
              <a:stCxn id="85" idx="3"/>
              <a:endCxn id="86" idx="1"/>
            </p:cNvCxnSpPr>
            <p:nvPr/>
          </p:nvCxnSpPr>
          <p:spPr bwMode="gray">
            <a:xfrm>
              <a:off x="7365849" y="3622329"/>
              <a:ext cx="2395501" cy="0"/>
            </a:xfrm>
            <a:prstGeom prst="line">
              <a:avLst/>
            </a:prstGeom>
            <a:noFill/>
            <a:ln w="19050" cap="flat" cmpd="sng" algn="ctr">
              <a:solidFill>
                <a:srgbClr val="151515"/>
              </a:solidFill>
              <a:prstDash val="solid"/>
              <a:miter lim="800000"/>
            </a:ln>
            <a:effectLst/>
          </p:spPr>
        </p:cxnSp>
        <p:cxnSp>
          <p:nvCxnSpPr>
            <p:cNvPr id="88" name="直接连接符 87"/>
            <p:cNvCxnSpPr>
              <a:stCxn id="86" idx="0"/>
              <a:endCxn id="94" idx="3"/>
            </p:cNvCxnSpPr>
            <p:nvPr/>
          </p:nvCxnSpPr>
          <p:spPr bwMode="gray">
            <a:xfrm flipH="1" flipV="1">
              <a:off x="8833600" y="2012350"/>
              <a:ext cx="1197750" cy="1388579"/>
            </a:xfrm>
            <a:prstGeom prst="line">
              <a:avLst/>
            </a:prstGeom>
            <a:noFill/>
            <a:ln w="19050" cap="flat" cmpd="sng" algn="ctr">
              <a:solidFill>
                <a:srgbClr val="151515"/>
              </a:solidFill>
              <a:prstDash val="solid"/>
              <a:miter lim="800000"/>
            </a:ln>
            <a:effectLst/>
          </p:spPr>
        </p:cxnSp>
        <p:sp>
          <p:nvSpPr>
            <p:cNvPr id="89" name="文本框 88"/>
            <p:cNvSpPr txBox="1"/>
            <p:nvPr/>
          </p:nvSpPr>
          <p:spPr bwMode="gray">
            <a:xfrm>
              <a:off x="6281092" y="3377155"/>
              <a:ext cx="556563" cy="528350"/>
            </a:xfrm>
            <a:prstGeom prst="rect">
              <a:avLst/>
            </a:prstGeom>
            <a:noFill/>
          </p:spPr>
          <p:txBody>
            <a:bodyPr wrap="square" rtlCol="0">
              <a:noAutofit/>
            </a:bodyPr>
            <a:lstStyle/>
            <a:p>
              <a:pPr marL="0" marR="0" lvl="0" indent="0"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文本框 89"/>
            <p:cNvSpPr txBox="1"/>
            <p:nvPr/>
          </p:nvSpPr>
          <p:spPr bwMode="gray">
            <a:xfrm>
              <a:off x="10262611" y="3376901"/>
              <a:ext cx="556563" cy="528350"/>
            </a:xfrm>
            <a:prstGeom prst="rect">
              <a:avLst/>
            </a:prstGeom>
            <a:noFill/>
          </p:spPr>
          <p:txBody>
            <a:bodyPr wrap="square" rtlCol="0">
              <a:noAutofit/>
            </a:bodyPr>
            <a:lstStyle/>
            <a:p>
              <a:pPr marL="0" marR="0" lvl="0" indent="0"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SW3</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文本框 90"/>
            <p:cNvSpPr txBox="1"/>
            <p:nvPr/>
          </p:nvSpPr>
          <p:spPr bwMode="gray">
            <a:xfrm>
              <a:off x="7838049" y="1283563"/>
              <a:ext cx="1709535" cy="964367"/>
            </a:xfrm>
            <a:prstGeom prst="rect">
              <a:avLst/>
            </a:prstGeom>
            <a:noFill/>
          </p:spPr>
          <p:txBody>
            <a:bodyPr wrap="square" rtlCol="0">
              <a:noAutofit/>
            </a:bodyPr>
            <a:lstStyle/>
            <a:p>
              <a:pPr marL="0" marR="0" lvl="0" indent="0" algn="ctr"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SW1 (root bridge)</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2" name="直接箭头连接符 91"/>
            <p:cNvCxnSpPr>
              <a:stCxn id="85" idx="0"/>
              <a:endCxn id="94" idx="1"/>
            </p:cNvCxnSpPr>
            <p:nvPr/>
          </p:nvCxnSpPr>
          <p:spPr bwMode="gray">
            <a:xfrm flipV="1">
              <a:off x="7095849" y="2012350"/>
              <a:ext cx="1197751" cy="1388579"/>
            </a:xfrm>
            <a:prstGeom prst="straightConnector1">
              <a:avLst/>
            </a:prstGeom>
            <a:noFill/>
            <a:ln w="19050" cap="flat" cmpd="sng" algn="ctr">
              <a:solidFill>
                <a:srgbClr val="1D1D1A"/>
              </a:solidFill>
              <a:prstDash val="solid"/>
              <a:miter lim="800000"/>
              <a:headEnd type="none" w="med" len="med"/>
              <a:tailEnd type="none" w="med" len="med"/>
            </a:ln>
            <a:effectLst/>
          </p:spPr>
        </p:cxnSp>
        <p:sp>
          <p:nvSpPr>
            <p:cNvPr id="93" name="文本框 92"/>
            <p:cNvSpPr txBox="1"/>
            <p:nvPr/>
          </p:nvSpPr>
          <p:spPr bwMode="gray">
            <a:xfrm>
              <a:off x="6365695" y="3819888"/>
              <a:ext cx="1800522" cy="528350"/>
            </a:xfrm>
            <a:prstGeom prst="rect">
              <a:avLst/>
            </a:prstGeom>
            <a:noFill/>
          </p:spPr>
          <p:txBody>
            <a:bodyPr wrap="square" rtlCol="0">
              <a:noAutofit/>
            </a:bodyPr>
            <a:lstStyle/>
            <a:p>
              <a:pPr lvl="0" algn="ctr" fontAlgn="ctr">
                <a:defRPr/>
              </a:pPr>
              <a:r>
                <a:rPr lang="en-US" altLang="zh-CN"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Device occupied by a malicious user</a:t>
              </a:r>
              <a:endParaRPr lang="en-US" altLang="zh-CN" sz="1400" kern="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4" name="图片 9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293600" y="1790950"/>
              <a:ext cx="540000" cy="442800"/>
            </a:xfrm>
            <a:prstGeom prst="rect">
              <a:avLst/>
            </a:prstGeom>
          </p:spPr>
        </p:pic>
      </p:grpSp>
      <p:cxnSp>
        <p:nvCxnSpPr>
          <p:cNvPr id="95" name="直接箭头连接符 94"/>
          <p:cNvCxnSpPr/>
          <p:nvPr/>
        </p:nvCxnSpPr>
        <p:spPr bwMode="gray">
          <a:xfrm rot="8040790" flipH="1">
            <a:off x="1792926" y="3191390"/>
            <a:ext cx="781200" cy="0"/>
          </a:xfrm>
          <a:prstGeom prst="straightConnector1">
            <a:avLst/>
          </a:prstGeom>
          <a:ln w="38100">
            <a:solidFill>
              <a:schemeClr val="tx1">
                <a:lumMod val="50000"/>
                <a:lumOff val="5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96" name="文本框 95"/>
          <p:cNvSpPr txBox="1"/>
          <p:nvPr/>
        </p:nvSpPr>
        <p:spPr bwMode="gray">
          <a:xfrm>
            <a:off x="758079" y="2814553"/>
            <a:ext cx="1637030" cy="523220"/>
          </a:xfrm>
          <a:prstGeom prst="rect">
            <a:avLst/>
          </a:prstGeom>
          <a:noFill/>
        </p:spPr>
        <p:txBody>
          <a:bodyPr wrap="square" rtlCol="0">
            <a:noAutofit/>
          </a:bodyPr>
          <a:lstStyle/>
          <a:p>
            <a:pPr algn="ctr" fontAlgn="ctr">
              <a:spcBef>
                <a:spcPts val="0"/>
              </a:spcBef>
              <a:spcAft>
                <a:spcPts val="0"/>
              </a:spcAft>
            </a:pPr>
            <a:r>
              <a:rPr lang="en-US" sz="1400" dirty="0" smtClean="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rPr>
              <a:t>Superior</a:t>
            </a:r>
            <a:endParaRPr lang="en-US" altLang="zh-CN" sz="1400" dirty="0" smtClean="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spcBef>
                <a:spcPts val="0"/>
              </a:spcBef>
              <a:spcAft>
                <a:spcPts val="0"/>
              </a:spcAft>
            </a:pPr>
            <a:r>
              <a:rPr lang="en-US" sz="1400" dirty="0" smtClean="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rPr>
              <a:t>RST BPDU</a:t>
            </a:r>
            <a:endParaRPr lang="en-US" sz="1400"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椭圆 96"/>
          <p:cNvSpPr>
            <a:spLocks noChangeAspect="1"/>
          </p:cNvSpPr>
          <p:nvPr/>
        </p:nvSpPr>
        <p:spPr bwMode="gray">
          <a:xfrm>
            <a:off x="2844607" y="2497976"/>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圆角矩形标注 97"/>
          <p:cNvSpPr/>
          <p:nvPr/>
        </p:nvSpPr>
        <p:spPr bwMode="gray">
          <a:xfrm>
            <a:off x="1286676" y="2208548"/>
            <a:ext cx="1313848" cy="424976"/>
          </a:xfrm>
          <a:prstGeom prst="wedgeRoundRectCallout">
            <a:avLst>
              <a:gd name="adj1" fmla="val 70683"/>
              <a:gd name="adj2" fmla="val 45100"/>
              <a:gd name="adj3" fmla="val 16667"/>
            </a:avLst>
          </a:prstGeom>
          <a:solidFill>
            <a:srgbClr val="FFFFCC"/>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Aft>
                <a:spcPts val="60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Enable root protection</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椭圆 98"/>
          <p:cNvSpPr>
            <a:spLocks noChangeAspect="1"/>
          </p:cNvSpPr>
          <p:nvPr/>
        </p:nvSpPr>
        <p:spPr bwMode="gray">
          <a:xfrm>
            <a:off x="3411255" y="2498666"/>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椭圆 99"/>
          <p:cNvSpPr>
            <a:spLocks noChangeAspect="1"/>
          </p:cNvSpPr>
          <p:nvPr/>
        </p:nvSpPr>
        <p:spPr bwMode="gray">
          <a:xfrm>
            <a:off x="1790303" y="3360752"/>
            <a:ext cx="211345" cy="211345"/>
          </a:xfrm>
          <a:prstGeom prst="ellipse">
            <a:avLst/>
          </a:prstGeom>
          <a:solidFill>
            <a:schemeClr val="bg1"/>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57650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Improvement 7: Protection Functions (3)</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圆角矩形 75"/>
          <p:cNvSpPr/>
          <p:nvPr/>
        </p:nvSpPr>
        <p:spPr bwMode="gray">
          <a:xfrm>
            <a:off x="6880602" y="1595866"/>
            <a:ext cx="4784646" cy="394020"/>
          </a:xfrm>
          <a:prstGeom prst="roundRect">
            <a:avLst>
              <a:gd name="adj" fmla="val 10604"/>
            </a:avLst>
          </a:prstGeom>
          <a:solidFill>
            <a:srgbClr val="00B0F0"/>
          </a:solidFill>
          <a:ln>
            <a:no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Loop </a:t>
            </a:r>
            <a:r>
              <a:rPr lang="en-US" sz="16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Prevention</a:t>
            </a:r>
            <a:endPar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圆角矩形 75"/>
          <p:cNvSpPr/>
          <p:nvPr/>
        </p:nvSpPr>
        <p:spPr bwMode="gray">
          <a:xfrm>
            <a:off x="6880602" y="2083714"/>
            <a:ext cx="4784646" cy="386497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108000" rIns="180000" bIns="108000" rtlCol="0" anchor="ctr" anchorCtr="0">
            <a:noAutofit/>
          </a:bodyPr>
          <a:lstStyle/>
          <a:p>
            <a:pPr marL="177800" indent="-177800" fontAlgn="ctr">
              <a:lnSpc>
                <a:spcPts val="26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If the root port or alternate port does not receive BPDUs from the uplink device for a long </a:t>
            </a: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time, the device enabled with loop prevention sends </a:t>
            </a: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 notification to the NMS. If the root port is used, the root port enters the Discarding state and becomes the designated port. If the alternate port is used, the alternate port keeps blocked and becomes the designated port. In this case, loops will not occur.</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6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After link congestion is cleared or unidirectional link failures are rectified, the port receives BPDUs for negotiation and restores its original role and status.</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文本框 54"/>
          <p:cNvSpPr txBox="1"/>
          <p:nvPr/>
        </p:nvSpPr>
        <p:spPr bwMode="gray">
          <a:xfrm>
            <a:off x="908918" y="5892349"/>
            <a:ext cx="1259747" cy="338554"/>
          </a:xfrm>
          <a:prstGeom prst="rect">
            <a:avLst/>
          </a:prstGeom>
          <a:noFill/>
        </p:spPr>
        <p:txBody>
          <a:bodyPr wrap="square" rtlCol="0">
            <a:noAutofit/>
          </a:bodyPr>
          <a:lstStyle/>
          <a:p>
            <a:pPr fontAlgn="ctr">
              <a:spcBef>
                <a:spcPts val="0"/>
              </a:spcBef>
              <a:spcAft>
                <a:spcPts val="0"/>
              </a:spcAft>
            </a:pPr>
            <a:r>
              <a:rPr lang="en-US" sz="1600" b="1" dirty="0" smtClean="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rPr>
              <a:t>RST BPDU</a:t>
            </a:r>
            <a:endParaRPr lang="en-US" sz="1600" b="1"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椭圆 55"/>
          <p:cNvSpPr>
            <a:spLocks noChangeAspect="1"/>
          </p:cNvSpPr>
          <p:nvPr/>
        </p:nvSpPr>
        <p:spPr bwMode="gray">
          <a:xfrm>
            <a:off x="667205" y="5946602"/>
            <a:ext cx="211345" cy="211345"/>
          </a:xfrm>
          <a:prstGeom prst="ellipse">
            <a:avLst/>
          </a:prstGeom>
          <a:solidFill>
            <a:schemeClr val="bg1"/>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5" name="组合 74"/>
          <p:cNvGrpSpPr/>
          <p:nvPr/>
        </p:nvGrpSpPr>
        <p:grpSpPr bwMode="gray">
          <a:xfrm>
            <a:off x="674442" y="2455028"/>
            <a:ext cx="3477272" cy="2913725"/>
            <a:chOff x="6824078" y="1293901"/>
            <a:chExt cx="3477272" cy="2913725"/>
          </a:xfrm>
        </p:grpSpPr>
        <p:pic>
          <p:nvPicPr>
            <p:cNvPr id="76" name="图片 7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825849" y="3400929"/>
              <a:ext cx="540000" cy="442800"/>
            </a:xfrm>
            <a:prstGeom prst="rect">
              <a:avLst/>
            </a:prstGeom>
          </p:spPr>
        </p:pic>
        <p:pic>
          <p:nvPicPr>
            <p:cNvPr id="77" name="图片 7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761350" y="3400929"/>
              <a:ext cx="540000" cy="442800"/>
            </a:xfrm>
            <a:prstGeom prst="rect">
              <a:avLst/>
            </a:prstGeom>
          </p:spPr>
        </p:pic>
        <p:cxnSp>
          <p:nvCxnSpPr>
            <p:cNvPr id="79" name="直接连接符 78"/>
            <p:cNvCxnSpPr>
              <a:stCxn id="76" idx="3"/>
              <a:endCxn id="77" idx="1"/>
            </p:cNvCxnSpPr>
            <p:nvPr/>
          </p:nvCxnSpPr>
          <p:spPr bwMode="gray">
            <a:xfrm>
              <a:off x="7365849" y="3622329"/>
              <a:ext cx="2395501" cy="0"/>
            </a:xfrm>
            <a:prstGeom prst="line">
              <a:avLst/>
            </a:prstGeom>
            <a:noFill/>
            <a:ln w="19050" cap="flat" cmpd="sng" algn="ctr">
              <a:solidFill>
                <a:srgbClr val="1D1D1A"/>
              </a:solidFill>
              <a:prstDash val="solid"/>
              <a:miter lim="800000"/>
              <a:headEnd type="none" w="med" len="med"/>
              <a:tailEnd type="none" w="med" len="med"/>
            </a:ln>
            <a:effectLst/>
          </p:spPr>
        </p:cxnSp>
        <p:cxnSp>
          <p:nvCxnSpPr>
            <p:cNvPr id="82" name="直接连接符 81"/>
            <p:cNvCxnSpPr>
              <a:stCxn id="77" idx="0"/>
              <a:endCxn id="101" idx="3"/>
            </p:cNvCxnSpPr>
            <p:nvPr/>
          </p:nvCxnSpPr>
          <p:spPr bwMode="gray">
            <a:xfrm flipH="1" flipV="1">
              <a:off x="8833600" y="2012350"/>
              <a:ext cx="1197750" cy="1388579"/>
            </a:xfrm>
            <a:prstGeom prst="line">
              <a:avLst/>
            </a:prstGeom>
            <a:noFill/>
            <a:ln w="19050" cap="flat" cmpd="sng" algn="ctr">
              <a:solidFill>
                <a:srgbClr val="151515"/>
              </a:solidFill>
              <a:prstDash val="solid"/>
              <a:miter lim="800000"/>
            </a:ln>
            <a:effectLst/>
          </p:spPr>
        </p:cxnSp>
        <p:sp>
          <p:nvSpPr>
            <p:cNvPr id="83" name="文本框 82"/>
            <p:cNvSpPr txBox="1"/>
            <p:nvPr/>
          </p:nvSpPr>
          <p:spPr bwMode="gray">
            <a:xfrm>
              <a:off x="6824078" y="3679276"/>
              <a:ext cx="556563" cy="528350"/>
            </a:xfrm>
            <a:prstGeom prst="rect">
              <a:avLst/>
            </a:prstGeom>
            <a:noFill/>
          </p:spPr>
          <p:txBody>
            <a:bodyPr wrap="square" rtlCol="0">
              <a:noAutofit/>
            </a:bodyPr>
            <a:lstStyle/>
            <a:p>
              <a:pPr marL="0" marR="0" lvl="0" indent="0"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文本框 83"/>
            <p:cNvSpPr txBox="1"/>
            <p:nvPr/>
          </p:nvSpPr>
          <p:spPr bwMode="gray">
            <a:xfrm>
              <a:off x="9736772" y="3679275"/>
              <a:ext cx="556563" cy="528350"/>
            </a:xfrm>
            <a:prstGeom prst="rect">
              <a:avLst/>
            </a:prstGeom>
            <a:noFill/>
          </p:spPr>
          <p:txBody>
            <a:bodyPr wrap="square" rtlCol="0">
              <a:noAutofit/>
            </a:bodyPr>
            <a:lstStyle/>
            <a:p>
              <a:pPr marL="0" marR="0" lvl="0" indent="0"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SW3</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文本框 84"/>
            <p:cNvSpPr txBox="1"/>
            <p:nvPr/>
          </p:nvSpPr>
          <p:spPr bwMode="gray">
            <a:xfrm>
              <a:off x="7626260" y="1293901"/>
              <a:ext cx="1892618" cy="964367"/>
            </a:xfrm>
            <a:prstGeom prst="rect">
              <a:avLst/>
            </a:prstGeom>
            <a:noFill/>
          </p:spPr>
          <p:txBody>
            <a:bodyPr wrap="square" rtlCol="0">
              <a:noAutofit/>
            </a:bodyPr>
            <a:lstStyle/>
            <a:p>
              <a:pPr marL="0" marR="0" lvl="0" indent="0" algn="ctr"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SW1 (root bridge)</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2" name="直接箭头连接符 91"/>
            <p:cNvCxnSpPr>
              <a:stCxn id="76" idx="0"/>
              <a:endCxn id="101" idx="1"/>
            </p:cNvCxnSpPr>
            <p:nvPr/>
          </p:nvCxnSpPr>
          <p:spPr bwMode="gray">
            <a:xfrm flipV="1">
              <a:off x="7095849" y="2012350"/>
              <a:ext cx="1197751" cy="1388579"/>
            </a:xfrm>
            <a:prstGeom prst="straightConnector1">
              <a:avLst/>
            </a:prstGeom>
            <a:noFill/>
            <a:ln w="19050" cap="flat" cmpd="sng" algn="ctr">
              <a:solidFill>
                <a:srgbClr val="1D1D1A"/>
              </a:solidFill>
              <a:prstDash val="solid"/>
              <a:miter lim="800000"/>
              <a:headEnd type="none" w="med" len="med"/>
              <a:tailEnd type="none" w="med" len="med"/>
            </a:ln>
            <a:effectLst/>
          </p:spPr>
        </p:cxnSp>
        <p:pic>
          <p:nvPicPr>
            <p:cNvPr id="101" name="图片 10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293600" y="1790950"/>
              <a:ext cx="540000" cy="442800"/>
            </a:xfrm>
            <a:prstGeom prst="rect">
              <a:avLst/>
            </a:prstGeom>
          </p:spPr>
        </p:pic>
      </p:grpSp>
      <p:sp>
        <p:nvSpPr>
          <p:cNvPr id="102" name="椭圆 101"/>
          <p:cNvSpPr>
            <a:spLocks noChangeAspect="1"/>
          </p:cNvSpPr>
          <p:nvPr/>
        </p:nvSpPr>
        <p:spPr bwMode="gray">
          <a:xfrm>
            <a:off x="2016581" y="3092480"/>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椭圆 104"/>
          <p:cNvSpPr>
            <a:spLocks noChangeAspect="1"/>
          </p:cNvSpPr>
          <p:nvPr/>
        </p:nvSpPr>
        <p:spPr bwMode="gray">
          <a:xfrm>
            <a:off x="2583229" y="3093170"/>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椭圆 105"/>
          <p:cNvSpPr>
            <a:spLocks noChangeAspect="1"/>
          </p:cNvSpPr>
          <p:nvPr/>
        </p:nvSpPr>
        <p:spPr bwMode="gray">
          <a:xfrm>
            <a:off x="868961" y="4450209"/>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椭圆 108"/>
          <p:cNvSpPr>
            <a:spLocks noChangeAspect="1"/>
          </p:cNvSpPr>
          <p:nvPr/>
        </p:nvSpPr>
        <p:spPr bwMode="gray">
          <a:xfrm>
            <a:off x="3763588" y="4450209"/>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椭圆 113"/>
          <p:cNvSpPr>
            <a:spLocks noChangeAspect="1"/>
          </p:cNvSpPr>
          <p:nvPr/>
        </p:nvSpPr>
        <p:spPr bwMode="gray">
          <a:xfrm>
            <a:off x="3482634" y="4682689"/>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A</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椭圆 116"/>
          <p:cNvSpPr>
            <a:spLocks noChangeAspect="1"/>
          </p:cNvSpPr>
          <p:nvPr/>
        </p:nvSpPr>
        <p:spPr bwMode="gray">
          <a:xfrm>
            <a:off x="1105127" y="4682689"/>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1" name="直接箭头连接符 120"/>
          <p:cNvCxnSpPr/>
          <p:nvPr/>
        </p:nvCxnSpPr>
        <p:spPr bwMode="gray">
          <a:xfrm>
            <a:off x="3253654" y="3506103"/>
            <a:ext cx="497694" cy="597322"/>
          </a:xfrm>
          <a:prstGeom prst="straightConnector1">
            <a:avLst/>
          </a:prstGeom>
          <a:ln w="38100">
            <a:solidFill>
              <a:schemeClr val="tx1">
                <a:lumMod val="65000"/>
                <a:lumOff val="35000"/>
              </a:schemeClr>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122" name="十字形 121"/>
          <p:cNvSpPr/>
          <p:nvPr/>
        </p:nvSpPr>
        <p:spPr bwMode="gray">
          <a:xfrm rot="1218251">
            <a:off x="3335406" y="3620983"/>
            <a:ext cx="345945" cy="345945"/>
          </a:xfrm>
          <a:prstGeom prst="plus">
            <a:avLst>
              <a:gd name="adj" fmla="val 39697"/>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9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椭圆 124"/>
          <p:cNvSpPr>
            <a:spLocks noChangeAspect="1"/>
          </p:cNvSpPr>
          <p:nvPr/>
        </p:nvSpPr>
        <p:spPr bwMode="gray">
          <a:xfrm>
            <a:off x="3164220" y="3420673"/>
            <a:ext cx="211345" cy="211345"/>
          </a:xfrm>
          <a:prstGeom prst="ellipse">
            <a:avLst/>
          </a:prstGeom>
          <a:solidFill>
            <a:schemeClr val="bg1"/>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下箭头 63"/>
          <p:cNvSpPr/>
          <p:nvPr/>
        </p:nvSpPr>
        <p:spPr bwMode="gray">
          <a:xfrm rot="2942973" flipV="1">
            <a:off x="3546422" y="2972875"/>
            <a:ext cx="1080000" cy="865410"/>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99DFF9"/>
              </a:gs>
              <a:gs pos="100000">
                <a:schemeClr val="bg1">
                  <a:alpha val="0"/>
                </a:schemeClr>
              </a:gs>
            </a:gsLst>
            <a:lin ang="16200000" scaled="1"/>
            <a:tileRect/>
          </a:gradFill>
          <a:ln w="19050">
            <a:gradFill flip="none" rotWithShape="1">
              <a:gsLst>
                <a:gs pos="100000">
                  <a:schemeClr val="bg1">
                    <a:lumMod val="100000"/>
                    <a:alpha val="0"/>
                  </a:schemeClr>
                </a:gs>
                <a:gs pos="31000">
                  <a:srgbClr val="99DFF9"/>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 name="组合 10"/>
          <p:cNvGrpSpPr/>
          <p:nvPr/>
        </p:nvGrpSpPr>
        <p:grpSpPr bwMode="gray">
          <a:xfrm>
            <a:off x="3854220" y="1320888"/>
            <a:ext cx="1800000" cy="1800000"/>
            <a:chOff x="3854220" y="1479147"/>
            <a:chExt cx="1800000" cy="1800000"/>
          </a:xfrm>
        </p:grpSpPr>
        <p:sp>
          <p:nvSpPr>
            <p:cNvPr id="10" name="椭圆 9"/>
            <p:cNvSpPr/>
            <p:nvPr/>
          </p:nvSpPr>
          <p:spPr bwMode="gray">
            <a:xfrm>
              <a:off x="3854220" y="1479147"/>
              <a:ext cx="1800000" cy="1800000"/>
            </a:xfrm>
            <a:prstGeom prst="ellipse">
              <a:avLst/>
            </a:prstGeom>
            <a:solidFill>
              <a:srgbClr val="F4FBFE"/>
            </a:solidFill>
            <a:ln w="2857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 name="直接箭头连接符 4"/>
            <p:cNvCxnSpPr/>
            <p:nvPr/>
          </p:nvCxnSpPr>
          <p:spPr bwMode="gray">
            <a:xfrm>
              <a:off x="4172068" y="1990822"/>
              <a:ext cx="990786" cy="1093753"/>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5" name="直接箭头连接符 134"/>
            <p:cNvCxnSpPr/>
            <p:nvPr/>
          </p:nvCxnSpPr>
          <p:spPr bwMode="gray">
            <a:xfrm>
              <a:off x="4412011" y="1812387"/>
              <a:ext cx="986311" cy="1074469"/>
            </a:xfrm>
            <a:prstGeom prst="straightConnector1">
              <a:avLst/>
            </a:prstGeom>
            <a:ln w="1905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36" name="Can 9"/>
            <p:cNvSpPr/>
            <p:nvPr/>
          </p:nvSpPr>
          <p:spPr bwMode="gray">
            <a:xfrm rot="8215495">
              <a:off x="4511742" y="2093419"/>
              <a:ext cx="522574" cy="666049"/>
            </a:xfrm>
            <a:prstGeom prst="can">
              <a:avLst/>
            </a:prstGeom>
            <a:gradFill flip="none" rotWithShape="1">
              <a:gsLst>
                <a:gs pos="0">
                  <a:schemeClr val="bg1">
                    <a:lumMod val="95000"/>
                  </a:schemeClr>
                </a:gs>
                <a:gs pos="100000">
                  <a:schemeClr val="bg1">
                    <a:lumMod val="95000"/>
                  </a:schemeClr>
                </a:gs>
              </a:gsLst>
              <a:lin ang="2700000" scaled="1"/>
              <a:tileRect/>
            </a:gra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文本框 136"/>
            <p:cNvSpPr txBox="1"/>
            <p:nvPr/>
          </p:nvSpPr>
          <p:spPr bwMode="gray">
            <a:xfrm rot="2961699">
              <a:off x="4366138" y="2096599"/>
              <a:ext cx="756656" cy="528350"/>
            </a:xfrm>
            <a:prstGeom prst="rect">
              <a:avLst/>
            </a:prstGeom>
            <a:noFill/>
          </p:spPr>
          <p:txBody>
            <a:bodyPr wrap="square" rtlCol="0">
              <a:noAutofit/>
            </a:bodyPr>
            <a:lstStyle/>
            <a:p>
              <a:pPr marL="0" marR="0" lvl="0" indent="0" algn="ctr" defTabSz="914478" eaLnBrk="1" fontAlgn="ctr" latinLnBrk="0" hangingPunct="1">
                <a:lnSpc>
                  <a:spcPts val="3440"/>
                </a:lnSpc>
                <a:spcBef>
                  <a:spcPts val="0"/>
                </a:spcBef>
                <a:spcAft>
                  <a:spcPts val="0"/>
                </a:spcAft>
                <a:buClrTx/>
                <a:buSzTx/>
                <a:buFontTx/>
                <a:buNone/>
                <a:tabLst/>
                <a:defRPr/>
              </a:pPr>
              <a:r>
                <a:rPr lang="en-US" sz="1600" b="1"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LINK</a:t>
              </a:r>
              <a:endParaRPr kumimoji="0" lang="en-US" altLang="zh-CN" sz="1600" b="1"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十字形 137"/>
            <p:cNvSpPr/>
            <p:nvPr/>
          </p:nvSpPr>
          <p:spPr bwMode="gray">
            <a:xfrm rot="1218251">
              <a:off x="4897761" y="2807577"/>
              <a:ext cx="252000" cy="252000"/>
            </a:xfrm>
            <a:prstGeom prst="plus">
              <a:avLst>
                <a:gd name="adj" fmla="val 39697"/>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9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32" name="圆角矩形标注 131"/>
          <p:cNvSpPr/>
          <p:nvPr/>
        </p:nvSpPr>
        <p:spPr bwMode="gray">
          <a:xfrm>
            <a:off x="4185903" y="4229227"/>
            <a:ext cx="1468317" cy="413113"/>
          </a:xfrm>
          <a:prstGeom prst="wedgeRoundRectCallout">
            <a:avLst>
              <a:gd name="adj1" fmla="val -68867"/>
              <a:gd name="adj2" fmla="val 34323"/>
              <a:gd name="adj3" fmla="val 16667"/>
            </a:avLst>
          </a:prstGeom>
          <a:solidFill>
            <a:srgbClr val="FFFFCC"/>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Aft>
                <a:spcPts val="60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Enable loop prevention</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圆角矩形 75"/>
          <p:cNvSpPr/>
          <p:nvPr/>
        </p:nvSpPr>
        <p:spPr bwMode="gray">
          <a:xfrm>
            <a:off x="4577116" y="3168098"/>
            <a:ext cx="2113447" cy="749539"/>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fontAlgn="ctr">
              <a:spcAft>
                <a:spcPts val="60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unidirectional link is faulty, and packets sent by SW1 cannot reach SW3.</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Oval 4"/>
          <p:cNvSpPr>
            <a:spLocks noChangeAspect="1"/>
          </p:cNvSpPr>
          <p:nvPr/>
        </p:nvSpPr>
        <p:spPr bwMode="gray">
          <a:xfrm>
            <a:off x="3607114" y="3042930"/>
            <a:ext cx="216000" cy="216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Oval 4"/>
          <p:cNvSpPr>
            <a:spLocks noChangeAspect="1"/>
          </p:cNvSpPr>
          <p:nvPr/>
        </p:nvSpPr>
        <p:spPr bwMode="gray">
          <a:xfrm>
            <a:off x="2076543" y="5295921"/>
            <a:ext cx="216000" cy="216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弧形 144"/>
          <p:cNvSpPr/>
          <p:nvPr/>
        </p:nvSpPr>
        <p:spPr bwMode="gray">
          <a:xfrm rot="20246790" flipH="1">
            <a:off x="2066392" y="3708066"/>
            <a:ext cx="720000" cy="720000"/>
          </a:xfrm>
          <a:prstGeom prst="arc">
            <a:avLst>
              <a:gd name="adj1" fmla="val 16200000"/>
              <a:gd name="adj2" fmla="val 13604142"/>
            </a:avLst>
          </a:prstGeom>
          <a:ln w="38100">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spcBef>
                <a:spcPts val="0"/>
              </a:spcBef>
              <a:spcAft>
                <a:spcPts val="0"/>
              </a:spcAft>
            </a:pPr>
            <a:endParaRPr lang="en-US" altLang="zh-CN" sz="18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TextBox 26"/>
          <p:cNvSpPr txBox="1"/>
          <p:nvPr/>
        </p:nvSpPr>
        <p:spPr bwMode="gray">
          <a:xfrm>
            <a:off x="2125112" y="3943265"/>
            <a:ext cx="663964" cy="338554"/>
          </a:xfrm>
          <a:prstGeom prst="rect">
            <a:avLst/>
          </a:prstGeom>
          <a:noFill/>
        </p:spPr>
        <p:txBody>
          <a:bodyPr wrap="square" rtlCol="0">
            <a:noAutofit/>
          </a:bodyPr>
          <a:lstStyle/>
          <a:p>
            <a:pPr fontAlgn="ctr">
              <a:spcBef>
                <a:spcPts val="0"/>
              </a:spcBef>
              <a:spcAft>
                <a:spcPts val="0"/>
              </a:spcAft>
            </a:pPr>
            <a:r>
              <a:rPr lang="en-US" sz="16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Loop</a:t>
            </a:r>
            <a:endParaRPr lang="en-US" altLang="zh-CN" sz="16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Oval 4"/>
          <p:cNvSpPr>
            <a:spLocks noChangeAspect="1"/>
          </p:cNvSpPr>
          <p:nvPr/>
        </p:nvSpPr>
        <p:spPr bwMode="gray">
          <a:xfrm>
            <a:off x="2309597" y="4287219"/>
            <a:ext cx="216000" cy="216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圆角矩形 75"/>
          <p:cNvSpPr/>
          <p:nvPr/>
        </p:nvSpPr>
        <p:spPr bwMode="gray">
          <a:xfrm>
            <a:off x="2260839" y="5242020"/>
            <a:ext cx="4008075" cy="749539"/>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fontAlgn="ctr">
              <a:spcAft>
                <a:spcPts val="60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alternate port of SW3 becomes the root port and enters the Forwarding state. The root port is switched to the designated port.</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033709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 grpId="0" animBg="1"/>
      <p:bldP spid="144" grpId="0" animBg="1"/>
      <p:bldP spid="145" grpId="0" animBg="1"/>
      <p:bldP spid="146" grpId="0"/>
      <p:bldP spid="147" grpId="0" animBg="1"/>
      <p:bldP spid="14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Improvement 7: Protection Functions (4)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圆角矩形 75"/>
          <p:cNvSpPr/>
          <p:nvPr/>
        </p:nvSpPr>
        <p:spPr bwMode="gray">
          <a:xfrm>
            <a:off x="6517747" y="1506438"/>
            <a:ext cx="4784646" cy="394020"/>
          </a:xfrm>
          <a:prstGeom prst="roundRect">
            <a:avLst>
              <a:gd name="adj" fmla="val 10604"/>
            </a:avLst>
          </a:prstGeom>
          <a:solidFill>
            <a:srgbClr val="00B0F0"/>
          </a:solidFill>
          <a:ln>
            <a:noFill/>
          </a:ln>
        </p:spPr>
        <p:txBody>
          <a:bodyPr wrap="square" rtlCol="0" anchor="ctr" anchorCtr="0">
            <a:noAutofit/>
          </a:bodyPr>
          <a:lstStyle/>
          <a:p>
            <a:pPr algn="ctr" fontAlgn="ctr"/>
            <a:r>
              <a:rPr lang="en-US" sz="16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TC BPDU attack defense</a:t>
            </a:r>
            <a:endPar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75"/>
          <p:cNvSpPr/>
          <p:nvPr/>
        </p:nvSpPr>
        <p:spPr bwMode="gray">
          <a:xfrm>
            <a:off x="6517747" y="1937945"/>
            <a:ext cx="4784646" cy="420568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108000" rIns="180000" bIns="108000" rtlCol="0" anchor="ctr" anchorCtr="0">
            <a:noAutofit/>
          </a:bodyPr>
          <a:lstStyle/>
          <a:p>
            <a:pPr marL="177800" indent="-177800" fontAlgn="ctr">
              <a:lnSpc>
                <a:spcPts val="2600"/>
              </a:lnSpc>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After enabling TC BPDU attack defense on a switching device, you can set the number of TC BPDUs that the device can process within a given period of time.</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600"/>
              </a:lnSpc>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If the number of TC BPDUs that the switching device receives within a given time period exceeds the specified threshold, the switching device processes only the specified number of TC BPDUs.</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600"/>
              </a:lnSpc>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After the time period expires, the device processes all the excess TC BPDUs in a batch. In this way, the switching device does not need to frequently delete MAC entries.</a:t>
            </a:r>
            <a:endPar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p:cNvSpPr txBox="1"/>
          <p:nvPr/>
        </p:nvSpPr>
        <p:spPr bwMode="gray">
          <a:xfrm>
            <a:off x="870603" y="5715313"/>
            <a:ext cx="1984715" cy="338554"/>
          </a:xfrm>
          <a:prstGeom prst="rect">
            <a:avLst/>
          </a:prstGeom>
          <a:noFill/>
        </p:spPr>
        <p:txBody>
          <a:bodyPr wrap="square" rtlCol="0">
            <a:noAutofit/>
          </a:bodyPr>
          <a:lstStyle/>
          <a:p>
            <a:pPr fontAlgn="ctr">
              <a:spcBef>
                <a:spcPts val="0"/>
              </a:spcBef>
              <a:spcAft>
                <a:spcPts val="0"/>
              </a:spcAft>
            </a:pP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RST BPDU, TC=1</a:t>
            </a:r>
            <a:endParaRPr lang="en-US"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椭圆 44"/>
          <p:cNvSpPr>
            <a:spLocks noChangeAspect="1"/>
          </p:cNvSpPr>
          <p:nvPr/>
        </p:nvSpPr>
        <p:spPr bwMode="gray">
          <a:xfrm>
            <a:off x="628890" y="5769566"/>
            <a:ext cx="211345" cy="211345"/>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7" name="组合 76"/>
          <p:cNvGrpSpPr/>
          <p:nvPr/>
        </p:nvGrpSpPr>
        <p:grpSpPr bwMode="gray">
          <a:xfrm>
            <a:off x="1071980" y="1703448"/>
            <a:ext cx="4538082" cy="2605024"/>
            <a:chOff x="821988" y="2152510"/>
            <a:chExt cx="4538082" cy="2605024"/>
          </a:xfrm>
        </p:grpSpPr>
        <p:grpSp>
          <p:nvGrpSpPr>
            <p:cNvPr id="78" name="组合 77"/>
            <p:cNvGrpSpPr/>
            <p:nvPr/>
          </p:nvGrpSpPr>
          <p:grpSpPr bwMode="gray">
            <a:xfrm>
              <a:off x="821988" y="2152510"/>
              <a:ext cx="4538082" cy="2605024"/>
              <a:chOff x="6281092" y="1300481"/>
              <a:chExt cx="4538082" cy="2605024"/>
            </a:xfrm>
          </p:grpSpPr>
          <p:pic>
            <p:nvPicPr>
              <p:cNvPr id="85" name="图片 8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293600" y="1790950"/>
                <a:ext cx="540000" cy="442800"/>
              </a:xfrm>
              <a:prstGeom prst="rect">
                <a:avLst/>
              </a:prstGeom>
            </p:spPr>
          </p:pic>
          <p:pic>
            <p:nvPicPr>
              <p:cNvPr id="86" name="图片 8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825849" y="3400929"/>
                <a:ext cx="540000" cy="442800"/>
              </a:xfrm>
              <a:prstGeom prst="rect">
                <a:avLst/>
              </a:prstGeom>
            </p:spPr>
          </p:pic>
          <p:pic>
            <p:nvPicPr>
              <p:cNvPr id="87" name="图片 8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761350" y="3400929"/>
                <a:ext cx="540000" cy="442800"/>
              </a:xfrm>
              <a:prstGeom prst="rect">
                <a:avLst/>
              </a:prstGeom>
            </p:spPr>
          </p:pic>
          <p:cxnSp>
            <p:nvCxnSpPr>
              <p:cNvPr id="88" name="直接连接符 87"/>
              <p:cNvCxnSpPr>
                <a:stCxn id="86" idx="3"/>
                <a:endCxn id="87" idx="1"/>
              </p:cNvCxnSpPr>
              <p:nvPr/>
            </p:nvCxnSpPr>
            <p:spPr bwMode="gray">
              <a:xfrm>
                <a:off x="7365849" y="3622329"/>
                <a:ext cx="2395501" cy="0"/>
              </a:xfrm>
              <a:prstGeom prst="line">
                <a:avLst/>
              </a:prstGeom>
              <a:noFill/>
              <a:ln w="19050" cap="flat" cmpd="sng" algn="ctr">
                <a:solidFill>
                  <a:srgbClr val="151515"/>
                </a:solidFill>
                <a:prstDash val="solid"/>
                <a:miter lim="800000"/>
              </a:ln>
              <a:effectLst/>
            </p:spPr>
          </p:cxnSp>
          <p:cxnSp>
            <p:nvCxnSpPr>
              <p:cNvPr id="89" name="直接连接符 88"/>
              <p:cNvCxnSpPr>
                <a:stCxn id="87" idx="0"/>
                <a:endCxn id="85" idx="3"/>
              </p:cNvCxnSpPr>
              <p:nvPr/>
            </p:nvCxnSpPr>
            <p:spPr bwMode="gray">
              <a:xfrm flipH="1" flipV="1">
                <a:off x="8833600" y="2012350"/>
                <a:ext cx="1197750" cy="1388579"/>
              </a:xfrm>
              <a:prstGeom prst="line">
                <a:avLst/>
              </a:prstGeom>
              <a:noFill/>
              <a:ln w="19050" cap="flat" cmpd="sng" algn="ctr">
                <a:solidFill>
                  <a:srgbClr val="151515"/>
                </a:solidFill>
                <a:prstDash val="solid"/>
                <a:miter lim="800000"/>
              </a:ln>
              <a:effectLst/>
            </p:spPr>
          </p:cxnSp>
          <p:sp>
            <p:nvSpPr>
              <p:cNvPr id="90" name="文本框 89"/>
              <p:cNvSpPr txBox="1"/>
              <p:nvPr/>
            </p:nvSpPr>
            <p:spPr bwMode="gray">
              <a:xfrm>
                <a:off x="6281092" y="3377155"/>
                <a:ext cx="556563" cy="528350"/>
              </a:xfrm>
              <a:prstGeom prst="rect">
                <a:avLst/>
              </a:prstGeom>
              <a:noFill/>
            </p:spPr>
            <p:txBody>
              <a:bodyPr wrap="square" rtlCol="0">
                <a:noAutofit/>
              </a:bodyPr>
              <a:lstStyle/>
              <a:p>
                <a:pPr marL="0" marR="0" lvl="0" indent="0"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文本框 90"/>
              <p:cNvSpPr txBox="1"/>
              <p:nvPr/>
            </p:nvSpPr>
            <p:spPr bwMode="gray">
              <a:xfrm>
                <a:off x="10262611" y="3376901"/>
                <a:ext cx="556563" cy="528350"/>
              </a:xfrm>
              <a:prstGeom prst="rect">
                <a:avLst/>
              </a:prstGeom>
              <a:noFill/>
            </p:spPr>
            <p:txBody>
              <a:bodyPr wrap="square" rtlCol="0">
                <a:noAutofit/>
              </a:bodyPr>
              <a:lstStyle/>
              <a:p>
                <a:pPr marL="0" marR="0" lvl="0" indent="0"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SW3</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文本框 91"/>
              <p:cNvSpPr txBox="1"/>
              <p:nvPr/>
            </p:nvSpPr>
            <p:spPr bwMode="gray">
              <a:xfrm>
                <a:off x="7570296" y="1300481"/>
                <a:ext cx="1919533" cy="964367"/>
              </a:xfrm>
              <a:prstGeom prst="rect">
                <a:avLst/>
              </a:prstGeom>
              <a:noFill/>
            </p:spPr>
            <p:txBody>
              <a:bodyPr wrap="square" rtlCol="0">
                <a:noAutofit/>
              </a:bodyPr>
              <a:lstStyle/>
              <a:p>
                <a:pPr marL="0" marR="0" lvl="0" indent="0" algn="ctr"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SW1 (root bridge)</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3" name="直接箭头连接符 92"/>
              <p:cNvCxnSpPr>
                <a:stCxn id="86" idx="0"/>
                <a:endCxn id="85" idx="1"/>
              </p:cNvCxnSpPr>
              <p:nvPr/>
            </p:nvCxnSpPr>
            <p:spPr bwMode="gray">
              <a:xfrm flipV="1">
                <a:off x="7095849" y="2012350"/>
                <a:ext cx="1197751" cy="1388579"/>
              </a:xfrm>
              <a:prstGeom prst="straightConnector1">
                <a:avLst/>
              </a:prstGeom>
              <a:noFill/>
              <a:ln w="19050" cap="flat" cmpd="sng" algn="ctr">
                <a:solidFill>
                  <a:srgbClr val="1D1D1A"/>
                </a:solidFill>
                <a:prstDash val="solid"/>
                <a:miter lim="800000"/>
                <a:headEnd type="none" w="med" len="med"/>
                <a:tailEnd type="none" w="med" len="med"/>
              </a:ln>
              <a:effectLst/>
            </p:spPr>
          </p:cxnSp>
        </p:grpSp>
        <p:sp>
          <p:nvSpPr>
            <p:cNvPr id="79" name="椭圆 78"/>
            <p:cNvSpPr>
              <a:spLocks noChangeAspect="1"/>
            </p:cNvSpPr>
            <p:nvPr/>
          </p:nvSpPr>
          <p:spPr bwMode="gray">
            <a:xfrm>
              <a:off x="1559500" y="4112690"/>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椭圆 79"/>
            <p:cNvSpPr>
              <a:spLocks noChangeAspect="1"/>
            </p:cNvSpPr>
            <p:nvPr/>
          </p:nvSpPr>
          <p:spPr bwMode="gray">
            <a:xfrm>
              <a:off x="4481035" y="4107083"/>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椭圆 80"/>
            <p:cNvSpPr>
              <a:spLocks noChangeAspect="1"/>
            </p:cNvSpPr>
            <p:nvPr/>
          </p:nvSpPr>
          <p:spPr bwMode="gray">
            <a:xfrm>
              <a:off x="2732974" y="2794607"/>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椭圆 81"/>
            <p:cNvSpPr>
              <a:spLocks noChangeAspect="1"/>
            </p:cNvSpPr>
            <p:nvPr/>
          </p:nvSpPr>
          <p:spPr bwMode="gray">
            <a:xfrm>
              <a:off x="3290175" y="2794607"/>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椭圆 82"/>
            <p:cNvSpPr>
              <a:spLocks noChangeAspect="1"/>
            </p:cNvSpPr>
            <p:nvPr/>
          </p:nvSpPr>
          <p:spPr bwMode="gray">
            <a:xfrm>
              <a:off x="1732598" y="4358118"/>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椭圆 83"/>
            <p:cNvSpPr>
              <a:spLocks noChangeAspect="1"/>
            </p:cNvSpPr>
            <p:nvPr/>
          </p:nvSpPr>
          <p:spPr bwMode="gray">
            <a:xfrm>
              <a:off x="4147575" y="4358118"/>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A</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94" name="直接箭头连接符 93"/>
          <p:cNvCxnSpPr/>
          <p:nvPr/>
        </p:nvCxnSpPr>
        <p:spPr bwMode="gray">
          <a:xfrm flipH="1">
            <a:off x="2811494" y="4225908"/>
            <a:ext cx="772055" cy="0"/>
          </a:xfrm>
          <a:prstGeom prst="straightConnector1">
            <a:avLst/>
          </a:prstGeom>
          <a:ln w="38100">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95" name="圆角矩形标注 94"/>
          <p:cNvSpPr/>
          <p:nvPr/>
        </p:nvSpPr>
        <p:spPr bwMode="gray">
          <a:xfrm>
            <a:off x="2548652" y="4446045"/>
            <a:ext cx="1848915" cy="779265"/>
          </a:xfrm>
          <a:prstGeom prst="wedgeRoundRectCallout">
            <a:avLst>
              <a:gd name="adj1" fmla="val -9660"/>
              <a:gd name="adj2" fmla="val -73481"/>
              <a:gd name="adj3" fmla="val 16667"/>
            </a:avLst>
          </a:prstGeom>
          <a:solidFill>
            <a:srgbClr val="FFFFCC"/>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180000" indent="-180000" fontAlgn="ctr">
              <a:spcAft>
                <a:spcPts val="600"/>
              </a:spcAft>
              <a:buFont typeface="+mj-lt"/>
              <a:buAutoNum type="arabicPeriod"/>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Send a large number of RST BPDUs with the TC bit set to 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圆角矩形标注 95"/>
          <p:cNvSpPr/>
          <p:nvPr/>
        </p:nvSpPr>
        <p:spPr bwMode="gray">
          <a:xfrm>
            <a:off x="484725" y="4406811"/>
            <a:ext cx="1875695" cy="956901"/>
          </a:xfrm>
          <a:prstGeom prst="wedgeRoundRectCallout">
            <a:avLst>
              <a:gd name="adj1" fmla="val 22132"/>
              <a:gd name="adj2" fmla="val -70249"/>
              <a:gd name="adj3" fmla="val 16667"/>
            </a:avLst>
          </a:prstGeom>
          <a:solidFill>
            <a:srgbClr val="FFFFCC"/>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180000" indent="-180000" fontAlgn="ctr">
              <a:spcAft>
                <a:spcPts val="600"/>
              </a:spcAft>
              <a:buFont typeface="+mj-lt"/>
              <a:buAutoNum type="arabicPeriod" startAt="2"/>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Frequently deleting MAC address entries causes a heavy burden on the device.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椭圆 96"/>
          <p:cNvSpPr>
            <a:spLocks noChangeAspect="1"/>
          </p:cNvSpPr>
          <p:nvPr/>
        </p:nvSpPr>
        <p:spPr bwMode="gray">
          <a:xfrm>
            <a:off x="3474996" y="4120235"/>
            <a:ext cx="211345" cy="211345"/>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文本框 97"/>
          <p:cNvSpPr txBox="1"/>
          <p:nvPr/>
        </p:nvSpPr>
        <p:spPr bwMode="gray">
          <a:xfrm>
            <a:off x="4500645" y="4331580"/>
            <a:ext cx="1953688" cy="528350"/>
          </a:xfrm>
          <a:prstGeom prst="rect">
            <a:avLst/>
          </a:prstGeom>
          <a:noFill/>
        </p:spPr>
        <p:txBody>
          <a:bodyPr wrap="square" rtlCol="0">
            <a:noAutofit/>
          </a:bodyPr>
          <a:lstStyle/>
          <a:p>
            <a:pPr lvl="0" algn="ctr" fontAlgn="ctr">
              <a:defRPr/>
            </a:pPr>
            <a:r>
              <a:rPr lang="en-US" altLang="zh-CN"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Device occupied by a malicious user</a:t>
            </a:r>
            <a:endParaRPr lang="en-US" altLang="zh-CN" sz="1400" kern="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圆角矩形标注 98"/>
          <p:cNvSpPr/>
          <p:nvPr/>
        </p:nvSpPr>
        <p:spPr bwMode="gray">
          <a:xfrm>
            <a:off x="1066826" y="3121269"/>
            <a:ext cx="1377905" cy="409722"/>
          </a:xfrm>
          <a:prstGeom prst="wedgeRoundRectCallout">
            <a:avLst>
              <a:gd name="adj1" fmla="val -6620"/>
              <a:gd name="adj2" fmla="val 119786"/>
              <a:gd name="adj3" fmla="val 16667"/>
            </a:avLst>
          </a:prstGeom>
          <a:solidFill>
            <a:srgbClr val="FFFFCC"/>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spcAft>
                <a:spcPts val="60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Enable TC BPDU attack defense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119776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pPr algn="l"/>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Introduction to RSTP</a:t>
            </a:r>
          </a:p>
          <a:p>
            <a:pPr algn="l"/>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Improvements Made in RSTP</a:t>
            </a:r>
          </a:p>
          <a:p>
            <a:pPr algn="l"/>
            <a:r>
              <a:rPr lang="en-US" b="1" dirty="0">
                <a:latin typeface="Huawei Sans" panose="020C0503030203020204" pitchFamily="34" charset="0"/>
                <a:ea typeface="方正兰亭黑简体" panose="02000000000000000000" pitchFamily="2" charset="-122"/>
                <a:sym typeface="Huawei Sans" panose="020C0503030203020204" pitchFamily="34" charset="0"/>
              </a:rPr>
              <a:t>Working Mechanism of RSTP</a:t>
            </a:r>
          </a:p>
          <a:p>
            <a:pPr algn="l"/>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RSTP Configurations</a:t>
            </a:r>
          </a:p>
          <a:p>
            <a:pPr algn="l"/>
            <a:endPar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19619813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RSTP Topology Convergence Process (1)</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8" name="组合 97"/>
          <p:cNvGrpSpPr/>
          <p:nvPr/>
        </p:nvGrpSpPr>
        <p:grpSpPr bwMode="gray">
          <a:xfrm>
            <a:off x="961022" y="1770684"/>
            <a:ext cx="4538082" cy="2558226"/>
            <a:chOff x="6281092" y="1347279"/>
            <a:chExt cx="4538082" cy="2558226"/>
          </a:xfrm>
        </p:grpSpPr>
        <p:pic>
          <p:nvPicPr>
            <p:cNvPr id="111" name="图片 1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293600" y="1790950"/>
              <a:ext cx="540000" cy="442800"/>
            </a:xfrm>
            <a:prstGeom prst="rect">
              <a:avLst/>
            </a:prstGeom>
          </p:spPr>
        </p:pic>
        <p:pic>
          <p:nvPicPr>
            <p:cNvPr id="114" name="图片 1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825849" y="3400929"/>
              <a:ext cx="540000" cy="442800"/>
            </a:xfrm>
            <a:prstGeom prst="rect">
              <a:avLst/>
            </a:prstGeom>
          </p:spPr>
        </p:pic>
        <p:pic>
          <p:nvPicPr>
            <p:cNvPr id="120" name="图片 1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761350" y="3400929"/>
              <a:ext cx="540000" cy="442800"/>
            </a:xfrm>
            <a:prstGeom prst="rect">
              <a:avLst/>
            </a:prstGeom>
          </p:spPr>
        </p:pic>
        <p:cxnSp>
          <p:nvCxnSpPr>
            <p:cNvPr id="121" name="直接连接符 120"/>
            <p:cNvCxnSpPr>
              <a:stCxn id="114" idx="3"/>
              <a:endCxn id="120" idx="1"/>
            </p:cNvCxnSpPr>
            <p:nvPr/>
          </p:nvCxnSpPr>
          <p:spPr bwMode="gray">
            <a:xfrm>
              <a:off x="7365849" y="3622329"/>
              <a:ext cx="2395501" cy="0"/>
            </a:xfrm>
            <a:prstGeom prst="line">
              <a:avLst/>
            </a:prstGeom>
            <a:noFill/>
            <a:ln w="19050" cap="flat" cmpd="sng" algn="ctr">
              <a:solidFill>
                <a:srgbClr val="151515"/>
              </a:solidFill>
              <a:prstDash val="solid"/>
              <a:miter lim="800000"/>
            </a:ln>
            <a:effectLst/>
          </p:spPr>
        </p:cxnSp>
        <p:cxnSp>
          <p:nvCxnSpPr>
            <p:cNvPr id="122" name="直接连接符 121"/>
            <p:cNvCxnSpPr>
              <a:stCxn id="120" idx="0"/>
              <a:endCxn id="111" idx="3"/>
            </p:cNvCxnSpPr>
            <p:nvPr/>
          </p:nvCxnSpPr>
          <p:spPr bwMode="gray">
            <a:xfrm flipH="1" flipV="1">
              <a:off x="8833600" y="2012350"/>
              <a:ext cx="1197750" cy="1388579"/>
            </a:xfrm>
            <a:prstGeom prst="line">
              <a:avLst/>
            </a:prstGeom>
            <a:noFill/>
            <a:ln w="19050" cap="flat" cmpd="sng" algn="ctr">
              <a:solidFill>
                <a:srgbClr val="151515"/>
              </a:solidFill>
              <a:prstDash val="solid"/>
              <a:miter lim="800000"/>
            </a:ln>
            <a:effectLst/>
          </p:spPr>
        </p:cxnSp>
        <p:sp>
          <p:nvSpPr>
            <p:cNvPr id="123" name="文本框 122"/>
            <p:cNvSpPr txBox="1"/>
            <p:nvPr/>
          </p:nvSpPr>
          <p:spPr bwMode="gray">
            <a:xfrm>
              <a:off x="6281092" y="3377155"/>
              <a:ext cx="556563" cy="528350"/>
            </a:xfrm>
            <a:prstGeom prst="rect">
              <a:avLst/>
            </a:prstGeom>
            <a:noFill/>
          </p:spPr>
          <p:txBody>
            <a:bodyPr wrap="square" rtlCol="0">
              <a:noAutofit/>
            </a:bodyPr>
            <a:lstStyle/>
            <a:p>
              <a:pPr marL="0" marR="0" lvl="0" indent="0"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文本框 123"/>
            <p:cNvSpPr txBox="1"/>
            <p:nvPr/>
          </p:nvSpPr>
          <p:spPr bwMode="gray">
            <a:xfrm>
              <a:off x="10262611" y="3376901"/>
              <a:ext cx="556563" cy="528350"/>
            </a:xfrm>
            <a:prstGeom prst="rect">
              <a:avLst/>
            </a:prstGeom>
            <a:noFill/>
          </p:spPr>
          <p:txBody>
            <a:bodyPr wrap="square" rtlCol="0">
              <a:noAutofit/>
            </a:bodyPr>
            <a:lstStyle/>
            <a:p>
              <a:pPr marL="0" marR="0" lvl="0" indent="0"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SW3</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文本框 124"/>
            <p:cNvSpPr txBox="1"/>
            <p:nvPr/>
          </p:nvSpPr>
          <p:spPr bwMode="gray">
            <a:xfrm>
              <a:off x="8020606" y="1347279"/>
              <a:ext cx="1109136" cy="528350"/>
            </a:xfrm>
            <a:prstGeom prst="rect">
              <a:avLst/>
            </a:prstGeom>
            <a:noFill/>
          </p:spPr>
          <p:txBody>
            <a:bodyPr wrap="square" rtlCol="0">
              <a:noAutofit/>
            </a:bodyPr>
            <a:lstStyle/>
            <a:p>
              <a:pPr marL="0" marR="0" lvl="0" indent="0" algn="ctr"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SW1</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6" name="直接箭头连接符 125"/>
            <p:cNvCxnSpPr>
              <a:stCxn id="114" idx="0"/>
              <a:endCxn id="111" idx="1"/>
            </p:cNvCxnSpPr>
            <p:nvPr/>
          </p:nvCxnSpPr>
          <p:spPr bwMode="gray">
            <a:xfrm flipV="1">
              <a:off x="7095849" y="2012350"/>
              <a:ext cx="1197751" cy="1388579"/>
            </a:xfrm>
            <a:prstGeom prst="straightConnector1">
              <a:avLst/>
            </a:prstGeom>
            <a:noFill/>
            <a:ln w="19050" cap="flat" cmpd="sng" algn="ctr">
              <a:solidFill>
                <a:srgbClr val="1D1D1A"/>
              </a:solidFill>
              <a:prstDash val="solid"/>
              <a:miter lim="800000"/>
              <a:headEnd type="none" w="med" len="med"/>
              <a:tailEnd type="none" w="med" len="med"/>
            </a:ln>
            <a:effectLst/>
          </p:spPr>
        </p:cxnSp>
      </p:grpSp>
      <p:sp>
        <p:nvSpPr>
          <p:cNvPr id="143" name="椭圆 142"/>
          <p:cNvSpPr>
            <a:spLocks noChangeAspect="1"/>
          </p:cNvSpPr>
          <p:nvPr/>
        </p:nvSpPr>
        <p:spPr bwMode="gray">
          <a:xfrm>
            <a:off x="1697590" y="3746551"/>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椭圆 143"/>
          <p:cNvSpPr>
            <a:spLocks noChangeAspect="1"/>
          </p:cNvSpPr>
          <p:nvPr/>
        </p:nvSpPr>
        <p:spPr bwMode="gray">
          <a:xfrm>
            <a:off x="2846746" y="2373958"/>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椭圆 144"/>
          <p:cNvSpPr>
            <a:spLocks noChangeAspect="1"/>
          </p:cNvSpPr>
          <p:nvPr/>
        </p:nvSpPr>
        <p:spPr bwMode="gray">
          <a:xfrm>
            <a:off x="3415577" y="2373958"/>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椭圆 145"/>
          <p:cNvSpPr>
            <a:spLocks noChangeAspect="1"/>
          </p:cNvSpPr>
          <p:nvPr/>
        </p:nvSpPr>
        <p:spPr bwMode="gray">
          <a:xfrm>
            <a:off x="4595040" y="3746551"/>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椭圆 154"/>
          <p:cNvSpPr>
            <a:spLocks noChangeAspect="1"/>
          </p:cNvSpPr>
          <p:nvPr/>
        </p:nvSpPr>
        <p:spPr bwMode="gray">
          <a:xfrm>
            <a:off x="1945454" y="3929494"/>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78" name="组合 177"/>
          <p:cNvGrpSpPr/>
          <p:nvPr/>
        </p:nvGrpSpPr>
        <p:grpSpPr bwMode="gray">
          <a:xfrm>
            <a:off x="2177934" y="5286149"/>
            <a:ext cx="2297562" cy="523220"/>
            <a:chOff x="2880882" y="5348768"/>
            <a:chExt cx="2297562" cy="523220"/>
          </a:xfrm>
        </p:grpSpPr>
        <p:sp>
          <p:nvSpPr>
            <p:cNvPr id="191" name="椭圆 190"/>
            <p:cNvSpPr>
              <a:spLocks noChangeAspect="1"/>
            </p:cNvSpPr>
            <p:nvPr/>
          </p:nvSpPr>
          <p:spPr bwMode="gray">
            <a:xfrm>
              <a:off x="2880882" y="5386416"/>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2" name="文本框 191"/>
            <p:cNvSpPr txBox="1"/>
            <p:nvPr/>
          </p:nvSpPr>
          <p:spPr bwMode="gray">
            <a:xfrm>
              <a:off x="3098017" y="5348768"/>
              <a:ext cx="2080427" cy="523220"/>
            </a:xfrm>
            <a:prstGeom prst="rect">
              <a:avLst/>
            </a:prstGeom>
            <a:noFill/>
          </p:spPr>
          <p:txBody>
            <a:bodyPr wrap="square" rtlCol="0">
              <a:noAutofit/>
            </a:bodyPr>
            <a:lstStyle/>
            <a:p>
              <a:pPr fontAlgn="ctr">
                <a:spcBef>
                  <a:spcPts val="0"/>
                </a:spcBef>
                <a:spcAft>
                  <a:spcPts val="0"/>
                </a:spcAft>
              </a:pP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Designated port</a:t>
              </a:r>
              <a:endParaRPr lang="en-US" altLang="zh-CN"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09" name="椭圆 208"/>
          <p:cNvSpPr>
            <a:spLocks noChangeAspect="1"/>
          </p:cNvSpPr>
          <p:nvPr/>
        </p:nvSpPr>
        <p:spPr bwMode="gray">
          <a:xfrm>
            <a:off x="4285680" y="3930959"/>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文本框 52"/>
          <p:cNvSpPr txBox="1"/>
          <p:nvPr/>
        </p:nvSpPr>
        <p:spPr bwMode="gray">
          <a:xfrm>
            <a:off x="1945454" y="1582904"/>
            <a:ext cx="2689200" cy="33480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400" kern="0">
                <a:solidFill>
                  <a:srgbClr val="1D1D1A"/>
                </a:solidFill>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sym typeface="Huawei Sans" panose="020C0503030203020204" pitchFamily="34" charset="0"/>
              </a:rPr>
              <a:t>BID: 32768.0c-00-00-0a-00-01</a:t>
            </a:r>
            <a:endParaRPr lang="en-US" altLang="zh-CN" dirty="0">
              <a:latin typeface="Huawei Sans" panose="020C0503030203020204" pitchFamily="34" charset="0"/>
              <a:sym typeface="Huawei Sans" panose="020C0503030203020204" pitchFamily="34" charset="0"/>
            </a:endParaRPr>
          </a:p>
        </p:txBody>
      </p:sp>
      <p:sp>
        <p:nvSpPr>
          <p:cNvPr id="54" name="文本框 53"/>
          <p:cNvSpPr txBox="1"/>
          <p:nvPr/>
        </p:nvSpPr>
        <p:spPr bwMode="gray">
          <a:xfrm>
            <a:off x="471099" y="4431647"/>
            <a:ext cx="2688455" cy="333658"/>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stStyle>
          <a:p>
            <a:pPr fontAlgn="ctr"/>
            <a:r>
              <a:rPr lang="en-US" sz="1400" dirty="0" smtClean="0">
                <a:latin typeface="Huawei Sans" panose="020C0503030203020204" pitchFamily="34" charset="0"/>
                <a:sym typeface="Huawei Sans" panose="020C0503030203020204" pitchFamily="34" charset="0"/>
              </a:rPr>
              <a:t>BID: 32768.0c-00-00-0a-00-02</a:t>
            </a:r>
            <a:endParaRPr lang="en-US" altLang="zh-CN" sz="1400" dirty="0">
              <a:latin typeface="Huawei Sans" panose="020C0503030203020204" pitchFamily="34" charset="0"/>
              <a:sym typeface="Huawei Sans" panose="020C0503030203020204" pitchFamily="34" charset="0"/>
            </a:endParaRPr>
          </a:p>
        </p:txBody>
      </p:sp>
      <p:sp>
        <p:nvSpPr>
          <p:cNvPr id="55" name="文本框 54"/>
          <p:cNvSpPr txBox="1"/>
          <p:nvPr/>
        </p:nvSpPr>
        <p:spPr bwMode="gray">
          <a:xfrm>
            <a:off x="3598313" y="4433816"/>
            <a:ext cx="2688455" cy="333658"/>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stStyle>
          <a:p>
            <a:pPr fontAlgn="ctr"/>
            <a:r>
              <a:rPr lang="en-US" sz="1400" dirty="0" smtClean="0">
                <a:latin typeface="Huawei Sans" panose="020C0503030203020204" pitchFamily="34" charset="0"/>
                <a:sym typeface="Huawei Sans" panose="020C0503030203020204" pitchFamily="34" charset="0"/>
              </a:rPr>
              <a:t>BID: 32768.0c-00-00-0a-00-03</a:t>
            </a:r>
            <a:endParaRPr lang="en-US" altLang="zh-CN" sz="1400" dirty="0">
              <a:latin typeface="Huawei Sans" panose="020C0503030203020204" pitchFamily="34" charset="0"/>
              <a:sym typeface="Huawei Sans" panose="020C0503030203020204" pitchFamily="34" charset="0"/>
            </a:endParaRPr>
          </a:p>
        </p:txBody>
      </p:sp>
      <p:cxnSp>
        <p:nvCxnSpPr>
          <p:cNvPr id="56" name="直接箭头连接符 55"/>
          <p:cNvCxnSpPr>
            <a:stCxn id="57" idx="3"/>
          </p:cNvCxnSpPr>
          <p:nvPr/>
        </p:nvCxnSpPr>
        <p:spPr bwMode="gray">
          <a:xfrm flipH="1">
            <a:off x="2045779" y="2813718"/>
            <a:ext cx="333038" cy="426930"/>
          </a:xfrm>
          <a:prstGeom prst="straightConnector1">
            <a:avLst/>
          </a:prstGeom>
          <a:ln w="38100">
            <a:solidFill>
              <a:schemeClr val="tx1">
                <a:lumMod val="50000"/>
                <a:lumOff val="50000"/>
              </a:schemeClr>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57" name="椭圆 56"/>
          <p:cNvSpPr>
            <a:spLocks noChangeAspect="1"/>
          </p:cNvSpPr>
          <p:nvPr/>
        </p:nvSpPr>
        <p:spPr bwMode="gray">
          <a:xfrm>
            <a:off x="2347866" y="2633324"/>
            <a:ext cx="211345" cy="211345"/>
          </a:xfrm>
          <a:prstGeom prst="ellipse">
            <a:avLst/>
          </a:prstGeom>
          <a:solidFill>
            <a:schemeClr val="bg1"/>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8" name="直接箭头连接符 57"/>
          <p:cNvCxnSpPr>
            <a:stCxn id="59" idx="3"/>
          </p:cNvCxnSpPr>
          <p:nvPr/>
        </p:nvCxnSpPr>
        <p:spPr bwMode="gray">
          <a:xfrm flipV="1">
            <a:off x="2573858" y="2874231"/>
            <a:ext cx="334621" cy="441054"/>
          </a:xfrm>
          <a:prstGeom prst="straightConnector1">
            <a:avLst/>
          </a:prstGeom>
          <a:ln w="38100">
            <a:solidFill>
              <a:schemeClr val="tx1">
                <a:lumMod val="50000"/>
                <a:lumOff val="50000"/>
              </a:schemeClr>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59" name="椭圆 58"/>
          <p:cNvSpPr>
            <a:spLocks noChangeAspect="1"/>
          </p:cNvSpPr>
          <p:nvPr/>
        </p:nvSpPr>
        <p:spPr bwMode="gray">
          <a:xfrm flipH="1" flipV="1">
            <a:off x="2393464" y="3284334"/>
            <a:ext cx="211345" cy="211345"/>
          </a:xfrm>
          <a:prstGeom prst="ellipse">
            <a:avLst/>
          </a:prstGeom>
          <a:solidFill>
            <a:schemeClr val="bg1"/>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0" name="直接箭头连接符 59"/>
          <p:cNvCxnSpPr>
            <a:stCxn id="61" idx="3"/>
          </p:cNvCxnSpPr>
          <p:nvPr/>
        </p:nvCxnSpPr>
        <p:spPr bwMode="gray">
          <a:xfrm>
            <a:off x="4140330" y="2841219"/>
            <a:ext cx="396098" cy="436786"/>
          </a:xfrm>
          <a:prstGeom prst="straightConnector1">
            <a:avLst/>
          </a:prstGeom>
          <a:ln w="38100">
            <a:solidFill>
              <a:schemeClr val="tx1">
                <a:lumMod val="50000"/>
                <a:lumOff val="50000"/>
              </a:schemeClr>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61" name="椭圆 60"/>
          <p:cNvSpPr>
            <a:spLocks noChangeAspect="1"/>
          </p:cNvSpPr>
          <p:nvPr/>
        </p:nvSpPr>
        <p:spPr bwMode="gray">
          <a:xfrm rot="16200000">
            <a:off x="3959936" y="2660825"/>
            <a:ext cx="211345" cy="211345"/>
          </a:xfrm>
          <a:prstGeom prst="ellipse">
            <a:avLst/>
          </a:prstGeom>
          <a:solidFill>
            <a:schemeClr val="bg1"/>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2" name="直接箭头连接符 61"/>
          <p:cNvCxnSpPr>
            <a:stCxn id="63" idx="3"/>
          </p:cNvCxnSpPr>
          <p:nvPr/>
        </p:nvCxnSpPr>
        <p:spPr bwMode="gray">
          <a:xfrm flipH="1" flipV="1">
            <a:off x="3659797" y="2903068"/>
            <a:ext cx="355245" cy="436787"/>
          </a:xfrm>
          <a:prstGeom prst="straightConnector1">
            <a:avLst/>
          </a:prstGeom>
          <a:ln w="38100">
            <a:solidFill>
              <a:schemeClr val="tx1">
                <a:lumMod val="50000"/>
                <a:lumOff val="50000"/>
              </a:schemeClr>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63" name="椭圆 62"/>
          <p:cNvSpPr>
            <a:spLocks noChangeAspect="1"/>
          </p:cNvSpPr>
          <p:nvPr/>
        </p:nvSpPr>
        <p:spPr bwMode="gray">
          <a:xfrm rot="16200000" flipH="1" flipV="1">
            <a:off x="3984091" y="3308904"/>
            <a:ext cx="211345" cy="211345"/>
          </a:xfrm>
          <a:prstGeom prst="ellipse">
            <a:avLst/>
          </a:prstGeom>
          <a:solidFill>
            <a:schemeClr val="bg1"/>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4" name="直接箭头连接符 63"/>
          <p:cNvCxnSpPr/>
          <p:nvPr/>
        </p:nvCxnSpPr>
        <p:spPr bwMode="gray">
          <a:xfrm flipV="1">
            <a:off x="3022313" y="4218310"/>
            <a:ext cx="576000" cy="0"/>
          </a:xfrm>
          <a:prstGeom prst="straightConnector1">
            <a:avLst/>
          </a:prstGeom>
          <a:ln w="38100">
            <a:solidFill>
              <a:schemeClr val="tx1">
                <a:lumMod val="50000"/>
                <a:lumOff val="50000"/>
              </a:schemeClr>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65" name="椭圆 64"/>
          <p:cNvSpPr>
            <a:spLocks noChangeAspect="1"/>
          </p:cNvSpPr>
          <p:nvPr/>
        </p:nvSpPr>
        <p:spPr bwMode="gray">
          <a:xfrm rot="13639626">
            <a:off x="2839217" y="4117692"/>
            <a:ext cx="211345" cy="211345"/>
          </a:xfrm>
          <a:prstGeom prst="ellipse">
            <a:avLst/>
          </a:prstGeom>
          <a:solidFill>
            <a:schemeClr val="bg1"/>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椭圆 66"/>
          <p:cNvSpPr>
            <a:spLocks noChangeAspect="1"/>
          </p:cNvSpPr>
          <p:nvPr/>
        </p:nvSpPr>
        <p:spPr bwMode="gray">
          <a:xfrm rot="13639626">
            <a:off x="3389926" y="3770646"/>
            <a:ext cx="211345" cy="211345"/>
          </a:xfrm>
          <a:prstGeom prst="ellipse">
            <a:avLst/>
          </a:prstGeom>
          <a:solidFill>
            <a:schemeClr val="bg1"/>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8" name="直接箭头连接符 67"/>
          <p:cNvCxnSpPr>
            <a:stCxn id="67" idx="7"/>
          </p:cNvCxnSpPr>
          <p:nvPr/>
        </p:nvCxnSpPr>
        <p:spPr bwMode="gray">
          <a:xfrm flipH="1">
            <a:off x="2817445" y="3872028"/>
            <a:ext cx="572568" cy="0"/>
          </a:xfrm>
          <a:prstGeom prst="straightConnector1">
            <a:avLst/>
          </a:prstGeom>
          <a:ln w="38100">
            <a:solidFill>
              <a:schemeClr val="tx1">
                <a:lumMod val="50000"/>
                <a:lumOff val="50000"/>
              </a:schemeClr>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71" name="文本框 70"/>
          <p:cNvSpPr txBox="1"/>
          <p:nvPr/>
        </p:nvSpPr>
        <p:spPr bwMode="gray">
          <a:xfrm>
            <a:off x="769566" y="5255372"/>
            <a:ext cx="1259747" cy="338554"/>
          </a:xfrm>
          <a:prstGeom prst="rect">
            <a:avLst/>
          </a:prstGeom>
          <a:noFill/>
        </p:spPr>
        <p:txBody>
          <a:bodyPr wrap="square" rtlCol="0">
            <a:noAutofit/>
          </a:bodyPr>
          <a:lstStyle/>
          <a:p>
            <a:pPr fontAlgn="ctr">
              <a:spcBef>
                <a:spcPts val="0"/>
              </a:spcBef>
              <a:spcAft>
                <a:spcPts val="0"/>
              </a:spcAft>
            </a:pPr>
            <a:r>
              <a:rPr lang="en-US" sz="1600" b="1" dirty="0" smtClean="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rPr>
              <a:t>RST BPDU</a:t>
            </a:r>
            <a:endParaRPr lang="en-US" sz="1600" b="1"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椭圆 71"/>
          <p:cNvSpPr>
            <a:spLocks noChangeAspect="1"/>
          </p:cNvSpPr>
          <p:nvPr/>
        </p:nvSpPr>
        <p:spPr bwMode="gray">
          <a:xfrm>
            <a:off x="527853" y="5309625"/>
            <a:ext cx="211345" cy="211345"/>
          </a:xfrm>
          <a:prstGeom prst="ellipse">
            <a:avLst/>
          </a:prstGeom>
          <a:solidFill>
            <a:schemeClr val="bg1"/>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圆角矩形 75"/>
          <p:cNvSpPr/>
          <p:nvPr/>
        </p:nvSpPr>
        <p:spPr bwMode="gray">
          <a:xfrm>
            <a:off x="5832406" y="1752760"/>
            <a:ext cx="5913508" cy="1806036"/>
          </a:xfrm>
          <a:prstGeom prst="roundRect">
            <a:avLst>
              <a:gd name="adj" fmla="val 8102"/>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342900" indent="-342900" fontAlgn="ctr">
              <a:lnSpc>
                <a:spcPts val="2600"/>
              </a:lnSpc>
              <a:spcAft>
                <a:spcPts val="600"/>
              </a:spcAft>
              <a:buFont typeface="+mj-lt"/>
              <a:buAutoNum type="arabicPeriod"/>
            </a:pP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After RSTP is enabled on a switch, the switch considers itself as the root bridge and sends RST BPDUs.</a:t>
            </a:r>
            <a:endPar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623888" indent="-261938" fontAlgn="ctr">
              <a:lnSpc>
                <a:spcPts val="2600"/>
              </a:lnSpc>
              <a:spcAft>
                <a:spcPts val="600"/>
              </a:spcAft>
              <a:buFont typeface="Huawei Sans" panose="020C0503030203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All ports are designated ports and are in Discarding state.</a:t>
            </a:r>
            <a:endPar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68927486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28"/>
          <p:cNvGrpSpPr>
            <a:grpSpLocks noChangeAspect="1"/>
          </p:cNvGrpSpPr>
          <p:nvPr/>
        </p:nvGrpSpPr>
        <p:grpSpPr bwMode="gray">
          <a:xfrm>
            <a:off x="5139180" y="5615118"/>
            <a:ext cx="234000" cy="234000"/>
            <a:chOff x="5076056" y="3356992"/>
            <a:chExt cx="436268" cy="436268"/>
          </a:xfrm>
        </p:grpSpPr>
        <p:sp>
          <p:nvSpPr>
            <p:cNvPr id="52"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禁止符 23"/>
            <p:cNvSpPr/>
            <p:nvPr/>
          </p:nvSpPr>
          <p:spPr bwMode="gray">
            <a:xfrm>
              <a:off x="5076056" y="3356992"/>
              <a:ext cx="436268" cy="436268"/>
            </a:xfrm>
            <a:prstGeom prst="noSmoking">
              <a:avLst>
                <a:gd name="adj" fmla="val 15475"/>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 name="标题 2"/>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RSTP Topology Convergence Process (2)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8" name="组合 97"/>
          <p:cNvGrpSpPr/>
          <p:nvPr/>
        </p:nvGrpSpPr>
        <p:grpSpPr bwMode="gray">
          <a:xfrm>
            <a:off x="961022" y="1708340"/>
            <a:ext cx="4538082" cy="2620570"/>
            <a:chOff x="6281092" y="1284935"/>
            <a:chExt cx="4538082" cy="2620570"/>
          </a:xfrm>
        </p:grpSpPr>
        <p:pic>
          <p:nvPicPr>
            <p:cNvPr id="111" name="图片 1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293600" y="1790950"/>
              <a:ext cx="540000" cy="442800"/>
            </a:xfrm>
            <a:prstGeom prst="rect">
              <a:avLst/>
            </a:prstGeom>
          </p:spPr>
        </p:pic>
        <p:pic>
          <p:nvPicPr>
            <p:cNvPr id="114" name="图片 1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825849" y="3400929"/>
              <a:ext cx="540000" cy="442800"/>
            </a:xfrm>
            <a:prstGeom prst="rect">
              <a:avLst/>
            </a:prstGeom>
          </p:spPr>
        </p:pic>
        <p:pic>
          <p:nvPicPr>
            <p:cNvPr id="120" name="图片 1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761350" y="3400929"/>
              <a:ext cx="540000" cy="442800"/>
            </a:xfrm>
            <a:prstGeom prst="rect">
              <a:avLst/>
            </a:prstGeom>
          </p:spPr>
        </p:pic>
        <p:cxnSp>
          <p:nvCxnSpPr>
            <p:cNvPr id="121" name="直接连接符 120"/>
            <p:cNvCxnSpPr>
              <a:stCxn id="114" idx="3"/>
              <a:endCxn id="120" idx="1"/>
            </p:cNvCxnSpPr>
            <p:nvPr/>
          </p:nvCxnSpPr>
          <p:spPr bwMode="gray">
            <a:xfrm>
              <a:off x="7365849" y="3622329"/>
              <a:ext cx="2395501" cy="0"/>
            </a:xfrm>
            <a:prstGeom prst="line">
              <a:avLst/>
            </a:prstGeom>
            <a:noFill/>
            <a:ln w="19050" cap="flat" cmpd="sng" algn="ctr">
              <a:solidFill>
                <a:srgbClr val="151515"/>
              </a:solidFill>
              <a:prstDash val="solid"/>
              <a:miter lim="800000"/>
            </a:ln>
            <a:effectLst/>
          </p:spPr>
        </p:cxnSp>
        <p:cxnSp>
          <p:nvCxnSpPr>
            <p:cNvPr id="122" name="直接连接符 121"/>
            <p:cNvCxnSpPr>
              <a:stCxn id="120" idx="0"/>
              <a:endCxn id="111" idx="3"/>
            </p:cNvCxnSpPr>
            <p:nvPr/>
          </p:nvCxnSpPr>
          <p:spPr bwMode="gray">
            <a:xfrm flipH="1" flipV="1">
              <a:off x="8833600" y="2012350"/>
              <a:ext cx="1197750" cy="1388579"/>
            </a:xfrm>
            <a:prstGeom prst="line">
              <a:avLst/>
            </a:prstGeom>
            <a:noFill/>
            <a:ln w="19050" cap="flat" cmpd="sng" algn="ctr">
              <a:solidFill>
                <a:srgbClr val="151515"/>
              </a:solidFill>
              <a:prstDash val="solid"/>
              <a:miter lim="800000"/>
            </a:ln>
            <a:effectLst/>
          </p:spPr>
        </p:cxnSp>
        <p:sp>
          <p:nvSpPr>
            <p:cNvPr id="123" name="文本框 122"/>
            <p:cNvSpPr txBox="1"/>
            <p:nvPr/>
          </p:nvSpPr>
          <p:spPr bwMode="gray">
            <a:xfrm>
              <a:off x="6281092" y="3377155"/>
              <a:ext cx="556563" cy="528350"/>
            </a:xfrm>
            <a:prstGeom prst="rect">
              <a:avLst/>
            </a:prstGeom>
            <a:noFill/>
          </p:spPr>
          <p:txBody>
            <a:bodyPr wrap="square" rtlCol="0">
              <a:noAutofit/>
            </a:bodyPr>
            <a:lstStyle/>
            <a:p>
              <a:pPr marL="0" marR="0" lvl="0" indent="0"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文本框 123"/>
            <p:cNvSpPr txBox="1"/>
            <p:nvPr/>
          </p:nvSpPr>
          <p:spPr bwMode="gray">
            <a:xfrm>
              <a:off x="10262611" y="3376901"/>
              <a:ext cx="556563" cy="528350"/>
            </a:xfrm>
            <a:prstGeom prst="rect">
              <a:avLst/>
            </a:prstGeom>
            <a:noFill/>
          </p:spPr>
          <p:txBody>
            <a:bodyPr wrap="square" rtlCol="0">
              <a:noAutofit/>
            </a:bodyPr>
            <a:lstStyle/>
            <a:p>
              <a:pPr marL="0" marR="0" lvl="0" indent="0"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SW3</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文本框 124"/>
            <p:cNvSpPr txBox="1"/>
            <p:nvPr/>
          </p:nvSpPr>
          <p:spPr bwMode="gray">
            <a:xfrm>
              <a:off x="7667961" y="1284935"/>
              <a:ext cx="1902628" cy="964367"/>
            </a:xfrm>
            <a:prstGeom prst="rect">
              <a:avLst/>
            </a:prstGeom>
            <a:noFill/>
          </p:spPr>
          <p:txBody>
            <a:bodyPr wrap="square" rtlCol="0">
              <a:noAutofit/>
            </a:bodyPr>
            <a:lstStyle/>
            <a:p>
              <a:pPr marL="0" marR="0" lvl="0" indent="0" algn="ctr"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SW1 (root bridge)</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6" name="直接箭头连接符 125"/>
            <p:cNvCxnSpPr>
              <a:stCxn id="114" idx="0"/>
              <a:endCxn id="111" idx="1"/>
            </p:cNvCxnSpPr>
            <p:nvPr/>
          </p:nvCxnSpPr>
          <p:spPr bwMode="gray">
            <a:xfrm flipV="1">
              <a:off x="7095849" y="2012350"/>
              <a:ext cx="1197751" cy="1388579"/>
            </a:xfrm>
            <a:prstGeom prst="straightConnector1">
              <a:avLst/>
            </a:prstGeom>
            <a:noFill/>
            <a:ln w="19050" cap="flat" cmpd="sng" algn="ctr">
              <a:solidFill>
                <a:srgbClr val="1D1D1A"/>
              </a:solidFill>
              <a:prstDash val="solid"/>
              <a:miter lim="800000"/>
              <a:headEnd type="none" w="med" len="med"/>
              <a:tailEnd type="none" w="med" len="med"/>
            </a:ln>
            <a:effectLst/>
          </p:spPr>
        </p:cxnSp>
      </p:grpSp>
      <p:cxnSp>
        <p:nvCxnSpPr>
          <p:cNvPr id="129" name="直接箭头连接符 128"/>
          <p:cNvCxnSpPr>
            <a:stCxn id="130" idx="3"/>
          </p:cNvCxnSpPr>
          <p:nvPr/>
        </p:nvCxnSpPr>
        <p:spPr bwMode="gray">
          <a:xfrm flipH="1">
            <a:off x="2045779" y="2813718"/>
            <a:ext cx="333038" cy="426930"/>
          </a:xfrm>
          <a:prstGeom prst="straightConnector1">
            <a:avLst/>
          </a:prstGeom>
          <a:ln w="38100">
            <a:solidFill>
              <a:schemeClr val="tx1">
                <a:lumMod val="50000"/>
                <a:lumOff val="50000"/>
              </a:schemeClr>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130" name="椭圆 129"/>
          <p:cNvSpPr>
            <a:spLocks noChangeAspect="1"/>
          </p:cNvSpPr>
          <p:nvPr/>
        </p:nvSpPr>
        <p:spPr bwMode="gray">
          <a:xfrm>
            <a:off x="2347866" y="2633324"/>
            <a:ext cx="211345" cy="211345"/>
          </a:xfrm>
          <a:prstGeom prst="ellipse">
            <a:avLst/>
          </a:prstGeom>
          <a:solidFill>
            <a:schemeClr val="bg1"/>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2" name="直接箭头连接符 131"/>
          <p:cNvCxnSpPr>
            <a:stCxn id="133" idx="3"/>
          </p:cNvCxnSpPr>
          <p:nvPr/>
        </p:nvCxnSpPr>
        <p:spPr bwMode="gray">
          <a:xfrm flipV="1">
            <a:off x="2573858" y="2874231"/>
            <a:ext cx="334621" cy="441054"/>
          </a:xfrm>
          <a:prstGeom prst="straightConnector1">
            <a:avLst/>
          </a:prstGeom>
          <a:ln w="38100">
            <a:solidFill>
              <a:schemeClr val="tx1">
                <a:lumMod val="50000"/>
                <a:lumOff val="50000"/>
              </a:schemeClr>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133" name="椭圆 132"/>
          <p:cNvSpPr>
            <a:spLocks noChangeAspect="1"/>
          </p:cNvSpPr>
          <p:nvPr/>
        </p:nvSpPr>
        <p:spPr bwMode="gray">
          <a:xfrm flipH="1" flipV="1">
            <a:off x="2393464" y="3284334"/>
            <a:ext cx="211345" cy="211345"/>
          </a:xfrm>
          <a:prstGeom prst="ellipse">
            <a:avLst/>
          </a:prstGeom>
          <a:solidFill>
            <a:schemeClr val="bg1"/>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文本框 139"/>
          <p:cNvSpPr txBox="1"/>
          <p:nvPr/>
        </p:nvSpPr>
        <p:spPr bwMode="gray">
          <a:xfrm>
            <a:off x="1134675" y="2738996"/>
            <a:ext cx="1156119" cy="307777"/>
          </a:xfrm>
          <a:prstGeom prst="rect">
            <a:avLst/>
          </a:prstGeom>
          <a:noFill/>
        </p:spPr>
        <p:txBody>
          <a:bodyPr wrap="square" rtlCol="0">
            <a:noAutofit/>
          </a:bodyPr>
          <a:lstStyle/>
          <a:p>
            <a:pPr fontAlgn="ctr">
              <a:spcBef>
                <a:spcPts val="0"/>
              </a:spcBef>
              <a:spcAft>
                <a:spcPts val="0"/>
              </a:spcAft>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Proposal=1</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文本框 141"/>
          <p:cNvSpPr txBox="1"/>
          <p:nvPr/>
        </p:nvSpPr>
        <p:spPr bwMode="gray">
          <a:xfrm>
            <a:off x="2199299" y="3526424"/>
            <a:ext cx="1361272" cy="307777"/>
          </a:xfrm>
          <a:prstGeom prst="rect">
            <a:avLst/>
          </a:prstGeom>
          <a:noFill/>
        </p:spPr>
        <p:txBody>
          <a:bodyPr wrap="square" rtlCol="0">
            <a:noAutofit/>
          </a:bodyPr>
          <a:lstStyle/>
          <a:p>
            <a:pPr fontAlgn="ctr">
              <a:spcBef>
                <a:spcPts val="0"/>
              </a:spcBef>
              <a:spcAft>
                <a:spcPts val="0"/>
              </a:spcAft>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Agreement=1</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椭圆 142"/>
          <p:cNvSpPr>
            <a:spLocks noChangeAspect="1"/>
          </p:cNvSpPr>
          <p:nvPr/>
        </p:nvSpPr>
        <p:spPr bwMode="gray">
          <a:xfrm>
            <a:off x="1697590" y="3746551"/>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椭圆 143"/>
          <p:cNvSpPr>
            <a:spLocks noChangeAspect="1"/>
          </p:cNvSpPr>
          <p:nvPr/>
        </p:nvSpPr>
        <p:spPr bwMode="gray">
          <a:xfrm>
            <a:off x="2846746" y="2373958"/>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椭圆 144"/>
          <p:cNvSpPr>
            <a:spLocks noChangeAspect="1"/>
          </p:cNvSpPr>
          <p:nvPr/>
        </p:nvSpPr>
        <p:spPr bwMode="gray">
          <a:xfrm>
            <a:off x="3415577" y="2373958"/>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椭圆 145"/>
          <p:cNvSpPr>
            <a:spLocks noChangeAspect="1"/>
          </p:cNvSpPr>
          <p:nvPr/>
        </p:nvSpPr>
        <p:spPr bwMode="gray">
          <a:xfrm>
            <a:off x="4595040" y="3746551"/>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8" name="文本框 167"/>
          <p:cNvSpPr txBox="1"/>
          <p:nvPr/>
        </p:nvSpPr>
        <p:spPr bwMode="gray">
          <a:xfrm>
            <a:off x="769566" y="5547453"/>
            <a:ext cx="1259747" cy="338554"/>
          </a:xfrm>
          <a:prstGeom prst="rect">
            <a:avLst/>
          </a:prstGeom>
          <a:noFill/>
        </p:spPr>
        <p:txBody>
          <a:bodyPr wrap="square" rtlCol="0">
            <a:noAutofit/>
          </a:bodyPr>
          <a:lstStyle/>
          <a:p>
            <a:pPr fontAlgn="ctr">
              <a:spcBef>
                <a:spcPts val="0"/>
              </a:spcBef>
              <a:spcAft>
                <a:spcPts val="0"/>
              </a:spcAft>
            </a:pPr>
            <a:r>
              <a:rPr lang="en-US" sz="1600" b="1" dirty="0" smtClean="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rPr>
              <a:t>RST BPDU</a:t>
            </a:r>
            <a:endParaRPr lang="en-US" sz="1600" b="1"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9" name="椭圆 168"/>
          <p:cNvSpPr>
            <a:spLocks noChangeAspect="1"/>
          </p:cNvSpPr>
          <p:nvPr/>
        </p:nvSpPr>
        <p:spPr bwMode="gray">
          <a:xfrm>
            <a:off x="527853" y="5601706"/>
            <a:ext cx="211345" cy="211345"/>
          </a:xfrm>
          <a:prstGeom prst="ellipse">
            <a:avLst/>
          </a:prstGeom>
          <a:solidFill>
            <a:schemeClr val="bg1"/>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78" name="组合 177"/>
          <p:cNvGrpSpPr/>
          <p:nvPr/>
        </p:nvGrpSpPr>
        <p:grpSpPr bwMode="gray">
          <a:xfrm>
            <a:off x="2177934" y="5490307"/>
            <a:ext cx="4094545" cy="611143"/>
            <a:chOff x="2880882" y="5260845"/>
            <a:chExt cx="4094545" cy="611143"/>
          </a:xfrm>
        </p:grpSpPr>
        <p:sp>
          <p:nvSpPr>
            <p:cNvPr id="191" name="椭圆 190"/>
            <p:cNvSpPr>
              <a:spLocks noChangeAspect="1"/>
            </p:cNvSpPr>
            <p:nvPr/>
          </p:nvSpPr>
          <p:spPr bwMode="gray">
            <a:xfrm>
              <a:off x="2880882" y="5386416"/>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2" name="文本框 191"/>
            <p:cNvSpPr txBox="1"/>
            <p:nvPr/>
          </p:nvSpPr>
          <p:spPr bwMode="gray">
            <a:xfrm>
              <a:off x="3063801" y="5348768"/>
              <a:ext cx="1282764" cy="523220"/>
            </a:xfrm>
            <a:prstGeom prst="rect">
              <a:avLst/>
            </a:prstGeom>
            <a:noFill/>
          </p:spPr>
          <p:txBody>
            <a:bodyPr wrap="square" rtlCol="0">
              <a:noAutofit/>
            </a:bodyPr>
            <a:lstStyle/>
            <a:p>
              <a:pPr fontAlgn="ctr">
                <a:spcBef>
                  <a:spcPts val="0"/>
                </a:spcBef>
                <a:spcAft>
                  <a:spcPts val="0"/>
                </a:spcAft>
              </a:pP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Root port</a:t>
              </a:r>
              <a:endParaRPr lang="en-US" altLang="zh-CN"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3" name="椭圆 192"/>
            <p:cNvSpPr>
              <a:spLocks noChangeAspect="1"/>
            </p:cNvSpPr>
            <p:nvPr/>
          </p:nvSpPr>
          <p:spPr bwMode="gray">
            <a:xfrm>
              <a:off x="4308365" y="5386416"/>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4" name="文本框 193"/>
            <p:cNvSpPr txBox="1"/>
            <p:nvPr/>
          </p:nvSpPr>
          <p:spPr bwMode="gray">
            <a:xfrm>
              <a:off x="4508868" y="5260845"/>
              <a:ext cx="1478256" cy="523220"/>
            </a:xfrm>
            <a:prstGeom prst="rect">
              <a:avLst/>
            </a:prstGeom>
            <a:noFill/>
          </p:spPr>
          <p:txBody>
            <a:bodyPr wrap="square" rtlCol="0">
              <a:noAutofit/>
            </a:bodyPr>
            <a:lstStyle/>
            <a:p>
              <a:pPr fontAlgn="ctr">
                <a:spcBef>
                  <a:spcPts val="0"/>
                </a:spcBef>
                <a:spcAft>
                  <a:spcPts val="0"/>
                </a:spcAft>
              </a:pP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Designated port</a:t>
              </a:r>
              <a:endParaRPr lang="en-US" altLang="zh-CN"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6" name="文本框 205"/>
            <p:cNvSpPr txBox="1"/>
            <p:nvPr/>
          </p:nvSpPr>
          <p:spPr bwMode="gray">
            <a:xfrm>
              <a:off x="6061971" y="5260845"/>
              <a:ext cx="913456" cy="523220"/>
            </a:xfrm>
            <a:prstGeom prst="rect">
              <a:avLst/>
            </a:prstGeom>
            <a:noFill/>
          </p:spPr>
          <p:txBody>
            <a:bodyPr wrap="square" rtlCol="0">
              <a:noAutofit/>
            </a:bodyPr>
            <a:lstStyle/>
            <a:p>
              <a:pPr fontAlgn="ctr">
                <a:spcBef>
                  <a:spcPts val="0"/>
                </a:spcBef>
                <a:spcAft>
                  <a:spcPts val="0"/>
                </a:spcAft>
              </a:pP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Blocked port</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10" name="圆角矩形 75"/>
          <p:cNvSpPr/>
          <p:nvPr/>
        </p:nvSpPr>
        <p:spPr bwMode="gray">
          <a:xfrm>
            <a:off x="5715750" y="1254192"/>
            <a:ext cx="6030163" cy="5127557"/>
          </a:xfrm>
          <a:prstGeom prst="roundRect">
            <a:avLst>
              <a:gd name="adj" fmla="val 2418"/>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342900" indent="-342900" fontAlgn="ctr">
              <a:lnSpc>
                <a:spcPts val="2600"/>
              </a:lnSpc>
              <a:spcAft>
                <a:spcPts val="600"/>
              </a:spcAft>
              <a:buFont typeface="+mj-lt"/>
              <a:buAutoNum type="arabicPeriod" startAt="2"/>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uplink quickly enters the Forwarding state through the P/A mechanism.</a:t>
            </a:r>
            <a:endParaRPr lang="en-US" altLang="zh-CN"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623888" indent="-261938" fontAlgn="ctr">
              <a:lnSpc>
                <a:spcPts val="2600"/>
              </a:lnSpc>
              <a:spcAft>
                <a:spcPts val="600"/>
              </a:spcAft>
              <a:buFont typeface="Huawei Sans" panose="020C0503030203020204" pitchFamily="34" charset="0"/>
              <a:buChar cha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After receiving a superior RST BPDU, SW2 considers that SW1 is the root bridge and the port on SW2 becomes the root port instead of the designated port. Then SW2 stops sending RST BPDUs.</a:t>
            </a:r>
          </a:p>
          <a:p>
            <a:pPr marL="623888" indent="-261938" fontAlgn="ctr">
              <a:lnSpc>
                <a:spcPts val="2600"/>
              </a:lnSpc>
              <a:spcAft>
                <a:spcPts val="600"/>
              </a:spcAft>
              <a:buFont typeface="Huawei Sans" panose="020C0503030203020204" pitchFamily="34" charset="0"/>
              <a:buChar cha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port on SW1 enters the Discarding state and sends RST BPDUs with the Proposal bit set to 1. After receiving the BPDU, SW2 blocks all ports except the edge port. This process is called synchronization.</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623888" indent="-261938" fontAlgn="ctr">
              <a:lnSpc>
                <a:spcPts val="2600"/>
              </a:lnSpc>
              <a:spcAft>
                <a:spcPts val="600"/>
              </a:spcAft>
              <a:buFont typeface="Huawei Sans" panose="020C0503030203020204" pitchFamily="34" charset="0"/>
              <a:buChar cha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After ports on SW2 synchronize information, the root port enters the Forwarding state and sends an RST BPDU with the Agreement bit set to 1 to SW1. After SW1 receives the BPDU, the designated port immediately enters the Forwarding state.</a:t>
            </a:r>
          </a:p>
          <a:p>
            <a:pPr marL="342900" indent="-342900" fontAlgn="ctr">
              <a:lnSpc>
                <a:spcPts val="2600"/>
              </a:lnSpc>
              <a:spcAft>
                <a:spcPts val="600"/>
              </a:spcAft>
              <a:buFont typeface="+mj-lt"/>
              <a:buAutoNum type="arabicPeriod" startAt="2"/>
            </a:pPr>
            <a:endParaRPr lang="en-US" altLang="zh-CN"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文本框 46"/>
          <p:cNvSpPr txBox="1"/>
          <p:nvPr/>
        </p:nvSpPr>
        <p:spPr bwMode="gray">
          <a:xfrm>
            <a:off x="645962" y="3198344"/>
            <a:ext cx="999269" cy="357512"/>
          </a:xfrm>
          <a:prstGeom prst="wedgeRoundRectCallout">
            <a:avLst>
              <a:gd name="adj1" fmla="val 79696"/>
              <a:gd name="adj2" fmla="val 66102"/>
              <a:gd name="adj3" fmla="val 16667"/>
            </a:avLst>
          </a:prstGeom>
          <a:solidFill>
            <a:srgbClr val="FFFFCC"/>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180000" indent="-180000" algn="just">
              <a:lnSpc>
                <a:spcPts val="2600"/>
              </a:lnSpc>
              <a:spcAft>
                <a:spcPts val="600"/>
              </a:spcAft>
              <a:buFont typeface="+mj-lt"/>
              <a:buAutoNum type="arabicPeriod" startAt="4"/>
              <a:defRPr sz="1400">
                <a:solidFill>
                  <a:prstClr val="black"/>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ctr" fontAlgn="ctr">
              <a:lnSpc>
                <a:spcPct val="100000"/>
              </a:lnSpc>
              <a:buNone/>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Uplink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p:cNvSpPr txBox="1"/>
          <p:nvPr/>
        </p:nvSpPr>
        <p:spPr bwMode="gray">
          <a:xfrm>
            <a:off x="1741899" y="4616079"/>
            <a:ext cx="1166580" cy="357512"/>
          </a:xfrm>
          <a:prstGeom prst="wedgeRoundRectCallout">
            <a:avLst>
              <a:gd name="adj1" fmla="val 34587"/>
              <a:gd name="adj2" fmla="val -157244"/>
              <a:gd name="adj3" fmla="val 16667"/>
            </a:avLst>
          </a:prstGeom>
          <a:solidFill>
            <a:srgbClr val="FFFFCC"/>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180000" indent="-180000" algn="just">
              <a:lnSpc>
                <a:spcPts val="2600"/>
              </a:lnSpc>
              <a:spcAft>
                <a:spcPts val="600"/>
              </a:spcAft>
              <a:buFont typeface="+mj-lt"/>
              <a:buAutoNum type="arabicPeriod" startAt="4"/>
              <a:defRPr sz="1400">
                <a:solidFill>
                  <a:prstClr val="black"/>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ctr" fontAlgn="ctr">
              <a:lnSpc>
                <a:spcPct val="100000"/>
              </a:lnSpc>
              <a:buNone/>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Downlink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9" name="组合 28"/>
          <p:cNvGrpSpPr>
            <a:grpSpLocks noChangeAspect="1"/>
          </p:cNvGrpSpPr>
          <p:nvPr/>
        </p:nvGrpSpPr>
        <p:grpSpPr bwMode="gray">
          <a:xfrm>
            <a:off x="1918343" y="3940426"/>
            <a:ext cx="234000" cy="234000"/>
            <a:chOff x="5076056" y="3356992"/>
            <a:chExt cx="436268" cy="436268"/>
          </a:xfrm>
        </p:grpSpPr>
        <p:sp>
          <p:nvSpPr>
            <p:cNvPr id="60"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禁止符 23"/>
            <p:cNvSpPr/>
            <p:nvPr/>
          </p:nvSpPr>
          <p:spPr bwMode="gray">
            <a:xfrm>
              <a:off x="5076056" y="3356992"/>
              <a:ext cx="436268" cy="436268"/>
            </a:xfrm>
            <a:prstGeom prst="noSmoking">
              <a:avLst>
                <a:gd name="adj" fmla="val 15475"/>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6165338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RSTP Topology Convergence Process (3)</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8" name="组合 97"/>
          <p:cNvGrpSpPr/>
          <p:nvPr/>
        </p:nvGrpSpPr>
        <p:grpSpPr bwMode="gray">
          <a:xfrm>
            <a:off x="961022" y="1718161"/>
            <a:ext cx="4538082" cy="2610749"/>
            <a:chOff x="6281092" y="1294756"/>
            <a:chExt cx="4538082" cy="2610749"/>
          </a:xfrm>
        </p:grpSpPr>
        <p:pic>
          <p:nvPicPr>
            <p:cNvPr id="111" name="图片 1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293600" y="1790950"/>
              <a:ext cx="540000" cy="442800"/>
            </a:xfrm>
            <a:prstGeom prst="rect">
              <a:avLst/>
            </a:prstGeom>
          </p:spPr>
        </p:pic>
        <p:pic>
          <p:nvPicPr>
            <p:cNvPr id="114" name="图片 1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825849" y="3400929"/>
              <a:ext cx="540000" cy="442800"/>
            </a:xfrm>
            <a:prstGeom prst="rect">
              <a:avLst/>
            </a:prstGeom>
          </p:spPr>
        </p:pic>
        <p:pic>
          <p:nvPicPr>
            <p:cNvPr id="120" name="图片 1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761350" y="3400929"/>
              <a:ext cx="540000" cy="442800"/>
            </a:xfrm>
            <a:prstGeom prst="rect">
              <a:avLst/>
            </a:prstGeom>
          </p:spPr>
        </p:pic>
        <p:cxnSp>
          <p:nvCxnSpPr>
            <p:cNvPr id="121" name="直接连接符 120"/>
            <p:cNvCxnSpPr>
              <a:stCxn id="114" idx="3"/>
              <a:endCxn id="120" idx="1"/>
            </p:cNvCxnSpPr>
            <p:nvPr/>
          </p:nvCxnSpPr>
          <p:spPr bwMode="gray">
            <a:xfrm>
              <a:off x="7365849" y="3622329"/>
              <a:ext cx="2395501" cy="0"/>
            </a:xfrm>
            <a:prstGeom prst="line">
              <a:avLst/>
            </a:prstGeom>
            <a:noFill/>
            <a:ln w="19050" cap="flat" cmpd="sng" algn="ctr">
              <a:solidFill>
                <a:srgbClr val="151515"/>
              </a:solidFill>
              <a:prstDash val="solid"/>
              <a:miter lim="800000"/>
            </a:ln>
            <a:effectLst/>
          </p:spPr>
        </p:cxnSp>
        <p:cxnSp>
          <p:nvCxnSpPr>
            <p:cNvPr id="122" name="直接连接符 121"/>
            <p:cNvCxnSpPr>
              <a:stCxn id="120" idx="0"/>
              <a:endCxn id="111" idx="3"/>
            </p:cNvCxnSpPr>
            <p:nvPr/>
          </p:nvCxnSpPr>
          <p:spPr bwMode="gray">
            <a:xfrm flipH="1" flipV="1">
              <a:off x="8833600" y="2012350"/>
              <a:ext cx="1197750" cy="1388579"/>
            </a:xfrm>
            <a:prstGeom prst="line">
              <a:avLst/>
            </a:prstGeom>
            <a:noFill/>
            <a:ln w="19050" cap="flat" cmpd="sng" algn="ctr">
              <a:solidFill>
                <a:srgbClr val="151515"/>
              </a:solidFill>
              <a:prstDash val="solid"/>
              <a:miter lim="800000"/>
            </a:ln>
            <a:effectLst/>
          </p:spPr>
        </p:cxnSp>
        <p:sp>
          <p:nvSpPr>
            <p:cNvPr id="123" name="文本框 122"/>
            <p:cNvSpPr txBox="1"/>
            <p:nvPr/>
          </p:nvSpPr>
          <p:spPr bwMode="gray">
            <a:xfrm>
              <a:off x="6281092" y="3377155"/>
              <a:ext cx="556563" cy="528350"/>
            </a:xfrm>
            <a:prstGeom prst="rect">
              <a:avLst/>
            </a:prstGeom>
            <a:noFill/>
          </p:spPr>
          <p:txBody>
            <a:bodyPr wrap="square" rtlCol="0">
              <a:noAutofit/>
            </a:bodyPr>
            <a:lstStyle/>
            <a:p>
              <a:pPr marL="0" marR="0" lvl="0" indent="0"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文本框 123"/>
            <p:cNvSpPr txBox="1"/>
            <p:nvPr/>
          </p:nvSpPr>
          <p:spPr bwMode="gray">
            <a:xfrm>
              <a:off x="10262611" y="3376901"/>
              <a:ext cx="556563" cy="528350"/>
            </a:xfrm>
            <a:prstGeom prst="rect">
              <a:avLst/>
            </a:prstGeom>
            <a:noFill/>
          </p:spPr>
          <p:txBody>
            <a:bodyPr wrap="square" rtlCol="0">
              <a:noAutofit/>
            </a:bodyPr>
            <a:lstStyle/>
            <a:p>
              <a:pPr marL="0" marR="0" lvl="0" indent="0"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SW3</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文本框 124"/>
            <p:cNvSpPr txBox="1"/>
            <p:nvPr/>
          </p:nvSpPr>
          <p:spPr bwMode="gray">
            <a:xfrm>
              <a:off x="7595006" y="1294756"/>
              <a:ext cx="2010744" cy="964367"/>
            </a:xfrm>
            <a:prstGeom prst="rect">
              <a:avLst/>
            </a:prstGeom>
            <a:noFill/>
          </p:spPr>
          <p:txBody>
            <a:bodyPr wrap="square" rtlCol="0">
              <a:noAutofit/>
            </a:bodyPr>
            <a:lstStyle/>
            <a:p>
              <a:pPr marL="0" marR="0" lvl="0" indent="0" algn="ctr"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SW1 (root bridge)</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6" name="直接箭头连接符 125"/>
            <p:cNvCxnSpPr>
              <a:stCxn id="114" idx="0"/>
              <a:endCxn id="111" idx="1"/>
            </p:cNvCxnSpPr>
            <p:nvPr/>
          </p:nvCxnSpPr>
          <p:spPr bwMode="gray">
            <a:xfrm flipV="1">
              <a:off x="7095849" y="2012350"/>
              <a:ext cx="1197751" cy="1388579"/>
            </a:xfrm>
            <a:prstGeom prst="straightConnector1">
              <a:avLst/>
            </a:prstGeom>
            <a:noFill/>
            <a:ln w="19050" cap="flat" cmpd="sng" algn="ctr">
              <a:solidFill>
                <a:srgbClr val="1D1D1A"/>
              </a:solidFill>
              <a:prstDash val="solid"/>
              <a:miter lim="800000"/>
              <a:headEnd type="none" w="med" len="med"/>
              <a:tailEnd type="none" w="med" len="med"/>
            </a:ln>
            <a:effectLst/>
          </p:spPr>
        </p:cxnSp>
      </p:grpSp>
      <p:cxnSp>
        <p:nvCxnSpPr>
          <p:cNvPr id="129" name="直接箭头连接符 128"/>
          <p:cNvCxnSpPr>
            <a:stCxn id="130" idx="3"/>
          </p:cNvCxnSpPr>
          <p:nvPr/>
        </p:nvCxnSpPr>
        <p:spPr bwMode="gray">
          <a:xfrm flipH="1">
            <a:off x="2045779" y="2813718"/>
            <a:ext cx="333038" cy="426930"/>
          </a:xfrm>
          <a:prstGeom prst="straightConnector1">
            <a:avLst/>
          </a:prstGeom>
          <a:ln w="38100">
            <a:solidFill>
              <a:schemeClr val="tx1">
                <a:lumMod val="50000"/>
                <a:lumOff val="50000"/>
              </a:schemeClr>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130" name="椭圆 129"/>
          <p:cNvSpPr>
            <a:spLocks noChangeAspect="1"/>
          </p:cNvSpPr>
          <p:nvPr/>
        </p:nvSpPr>
        <p:spPr bwMode="gray">
          <a:xfrm>
            <a:off x="2347866" y="2633324"/>
            <a:ext cx="211345" cy="211345"/>
          </a:xfrm>
          <a:prstGeom prst="ellipse">
            <a:avLst/>
          </a:prstGeom>
          <a:solidFill>
            <a:schemeClr val="bg1"/>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5" name="直接箭头连接符 134"/>
          <p:cNvCxnSpPr>
            <a:stCxn id="136" idx="3"/>
          </p:cNvCxnSpPr>
          <p:nvPr/>
        </p:nvCxnSpPr>
        <p:spPr bwMode="gray">
          <a:xfrm>
            <a:off x="4140330" y="2841219"/>
            <a:ext cx="396098" cy="436786"/>
          </a:xfrm>
          <a:prstGeom prst="straightConnector1">
            <a:avLst/>
          </a:prstGeom>
          <a:ln w="38100">
            <a:solidFill>
              <a:schemeClr val="tx1">
                <a:lumMod val="50000"/>
                <a:lumOff val="50000"/>
              </a:schemeClr>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136" name="椭圆 135"/>
          <p:cNvSpPr>
            <a:spLocks noChangeAspect="1"/>
          </p:cNvSpPr>
          <p:nvPr/>
        </p:nvSpPr>
        <p:spPr bwMode="gray">
          <a:xfrm rot="16200000">
            <a:off x="3959936" y="2660825"/>
            <a:ext cx="211345" cy="211345"/>
          </a:xfrm>
          <a:prstGeom prst="ellipse">
            <a:avLst/>
          </a:prstGeom>
          <a:solidFill>
            <a:schemeClr val="bg1"/>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椭圆 142"/>
          <p:cNvSpPr>
            <a:spLocks noChangeAspect="1"/>
          </p:cNvSpPr>
          <p:nvPr/>
        </p:nvSpPr>
        <p:spPr bwMode="gray">
          <a:xfrm>
            <a:off x="1697590" y="3746551"/>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椭圆 143"/>
          <p:cNvSpPr>
            <a:spLocks noChangeAspect="1"/>
          </p:cNvSpPr>
          <p:nvPr/>
        </p:nvSpPr>
        <p:spPr bwMode="gray">
          <a:xfrm>
            <a:off x="2846746" y="2373958"/>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椭圆 144"/>
          <p:cNvSpPr>
            <a:spLocks noChangeAspect="1"/>
          </p:cNvSpPr>
          <p:nvPr/>
        </p:nvSpPr>
        <p:spPr bwMode="gray">
          <a:xfrm>
            <a:off x="3415577" y="2373958"/>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椭圆 145"/>
          <p:cNvSpPr>
            <a:spLocks noChangeAspect="1"/>
          </p:cNvSpPr>
          <p:nvPr/>
        </p:nvSpPr>
        <p:spPr bwMode="gray">
          <a:xfrm>
            <a:off x="4595040" y="3746551"/>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0" name="直接箭头连接符 149"/>
          <p:cNvCxnSpPr>
            <a:stCxn id="153" idx="3"/>
          </p:cNvCxnSpPr>
          <p:nvPr/>
        </p:nvCxnSpPr>
        <p:spPr bwMode="gray">
          <a:xfrm flipV="1">
            <a:off x="3050475" y="4222920"/>
            <a:ext cx="576000" cy="0"/>
          </a:xfrm>
          <a:prstGeom prst="straightConnector1">
            <a:avLst/>
          </a:prstGeom>
          <a:ln w="38100">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153" name="椭圆 152"/>
          <p:cNvSpPr>
            <a:spLocks noChangeAspect="1"/>
          </p:cNvSpPr>
          <p:nvPr/>
        </p:nvSpPr>
        <p:spPr bwMode="gray">
          <a:xfrm rot="13639626">
            <a:off x="2839217" y="4117692"/>
            <a:ext cx="211345" cy="211345"/>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文本框 153"/>
          <p:cNvSpPr txBox="1"/>
          <p:nvPr/>
        </p:nvSpPr>
        <p:spPr bwMode="gray">
          <a:xfrm>
            <a:off x="2760415" y="4344258"/>
            <a:ext cx="1156119" cy="307777"/>
          </a:xfrm>
          <a:prstGeom prst="rect">
            <a:avLst/>
          </a:prstGeom>
          <a:noFill/>
        </p:spPr>
        <p:txBody>
          <a:bodyPr wrap="square" rtlCol="0">
            <a:noAutofit/>
          </a:bodyPr>
          <a:lstStyle/>
          <a:p>
            <a:pPr fontAlgn="ctr">
              <a:spcBef>
                <a:spcPts val="0"/>
              </a:spcBef>
              <a:spcAft>
                <a:spcPts val="0"/>
              </a:spcAft>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Proposal=1</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椭圆 154"/>
          <p:cNvSpPr>
            <a:spLocks noChangeAspect="1"/>
          </p:cNvSpPr>
          <p:nvPr/>
        </p:nvSpPr>
        <p:spPr bwMode="gray">
          <a:xfrm>
            <a:off x="1945454" y="3929494"/>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9" name="椭圆 208"/>
          <p:cNvSpPr>
            <a:spLocks noChangeAspect="1"/>
          </p:cNvSpPr>
          <p:nvPr/>
        </p:nvSpPr>
        <p:spPr bwMode="gray">
          <a:xfrm>
            <a:off x="4285680" y="3930959"/>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A</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文本框 46"/>
          <p:cNvSpPr txBox="1"/>
          <p:nvPr/>
        </p:nvSpPr>
        <p:spPr bwMode="gray">
          <a:xfrm>
            <a:off x="645962" y="3198344"/>
            <a:ext cx="999269" cy="357512"/>
          </a:xfrm>
          <a:prstGeom prst="wedgeRoundRectCallout">
            <a:avLst>
              <a:gd name="adj1" fmla="val 79696"/>
              <a:gd name="adj2" fmla="val 66102"/>
              <a:gd name="adj3" fmla="val 16667"/>
            </a:avLst>
          </a:prstGeom>
          <a:solidFill>
            <a:srgbClr val="FFFFCC"/>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180000" indent="-180000" algn="just">
              <a:lnSpc>
                <a:spcPts val="2600"/>
              </a:lnSpc>
              <a:spcAft>
                <a:spcPts val="600"/>
              </a:spcAft>
              <a:buFont typeface="+mj-lt"/>
              <a:buAutoNum type="arabicPeriod" startAt="4"/>
              <a:defRPr sz="1400">
                <a:solidFill>
                  <a:prstClr val="black"/>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ctr" fontAlgn="ctr">
              <a:lnSpc>
                <a:spcPct val="100000"/>
              </a:lnSpc>
              <a:buNone/>
            </a:pP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Uplink</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p:cNvSpPr txBox="1"/>
          <p:nvPr/>
        </p:nvSpPr>
        <p:spPr bwMode="gray">
          <a:xfrm>
            <a:off x="1741899" y="4616079"/>
            <a:ext cx="999269" cy="357512"/>
          </a:xfrm>
          <a:prstGeom prst="wedgeRoundRectCallout">
            <a:avLst>
              <a:gd name="adj1" fmla="val 34587"/>
              <a:gd name="adj2" fmla="val -157244"/>
              <a:gd name="adj3" fmla="val 16667"/>
            </a:avLst>
          </a:prstGeom>
          <a:solidFill>
            <a:srgbClr val="FFFFCC"/>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180000" indent="-180000" algn="just">
              <a:lnSpc>
                <a:spcPts val="2600"/>
              </a:lnSpc>
              <a:spcAft>
                <a:spcPts val="600"/>
              </a:spcAft>
              <a:buFont typeface="+mj-lt"/>
              <a:buAutoNum type="arabicPeriod" startAt="4"/>
              <a:defRPr sz="1400">
                <a:solidFill>
                  <a:prstClr val="black"/>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ctr" fontAlgn="ctr">
              <a:lnSpc>
                <a:spcPct val="100000"/>
              </a:lnSpc>
              <a:buNone/>
            </a:pP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Downlink</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圆角矩形 75"/>
          <p:cNvSpPr/>
          <p:nvPr/>
        </p:nvSpPr>
        <p:spPr bwMode="gray">
          <a:xfrm>
            <a:off x="6096001" y="1233488"/>
            <a:ext cx="5430714" cy="4780039"/>
          </a:xfrm>
          <a:prstGeom prst="roundRect">
            <a:avLst>
              <a:gd name="adj" fmla="val 2102"/>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ctr" anchorCtr="0">
            <a:noAutofit/>
          </a:bodyPr>
          <a:lstStyle/>
          <a:p>
            <a:pPr marL="342900" indent="-342900" fontAlgn="ctr">
              <a:lnSpc>
                <a:spcPts val="2600"/>
              </a:lnSpc>
              <a:spcAft>
                <a:spcPts val="600"/>
              </a:spcAft>
              <a:buFont typeface="+mj-lt"/>
              <a:buAutoNum type="arabicPeriod" startAt="3"/>
            </a:pP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interconnection port of the downlink starts a new round of P/A negotiation.</a:t>
            </a:r>
            <a:endPar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623888" indent="-261938" fontAlgn="ctr">
              <a:lnSpc>
                <a:spcPts val="2600"/>
              </a:lnSpc>
              <a:spcAft>
                <a:spcPts val="600"/>
              </a:spcAft>
              <a:buFont typeface="Huawei Sans" panose="020C0503030203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downlink port of SW2 is configured as the designated port and continuously sends RST BPDUs with the Proposal bit set to 1.</a:t>
            </a:r>
          </a:p>
          <a:p>
            <a:pPr marL="623888" indent="-261938" fontAlgn="ctr">
              <a:lnSpc>
                <a:spcPts val="2600"/>
              </a:lnSpc>
              <a:spcAft>
                <a:spcPts val="600"/>
              </a:spcAft>
              <a:buFont typeface="Huawei Sans" panose="020C0503030203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After receiving the BPDU, the downlink port of SW3 finds that the received BPDU is not the optimal one. Therefore, SW3 ignores the received BPDU and does not send an RST BPDU with the Agreement bit set to 1.</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623888" indent="-261938" fontAlgn="ctr">
              <a:lnSpc>
                <a:spcPts val="2600"/>
              </a:lnSpc>
              <a:spcAft>
                <a:spcPts val="600"/>
              </a:spcAft>
              <a:buFont typeface="Huawei Sans" panose="020C0503030203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downlink interface of SW2 does not receive any response packet with the Agreement bit set to 1. SW2 enters the Forwarding state after two intervals of the Forward Delay timer.</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8" name="组合 28"/>
          <p:cNvGrpSpPr>
            <a:grpSpLocks noChangeAspect="1"/>
          </p:cNvGrpSpPr>
          <p:nvPr/>
        </p:nvGrpSpPr>
        <p:grpSpPr bwMode="gray">
          <a:xfrm>
            <a:off x="5139180" y="5615118"/>
            <a:ext cx="234000" cy="234000"/>
            <a:chOff x="5076056" y="3356992"/>
            <a:chExt cx="436268" cy="436268"/>
          </a:xfrm>
        </p:grpSpPr>
        <p:sp>
          <p:nvSpPr>
            <p:cNvPr id="39"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禁止符 23"/>
            <p:cNvSpPr/>
            <p:nvPr/>
          </p:nvSpPr>
          <p:spPr bwMode="gray">
            <a:xfrm>
              <a:off x="5076056" y="3356992"/>
              <a:ext cx="436268" cy="436268"/>
            </a:xfrm>
            <a:prstGeom prst="noSmoking">
              <a:avLst>
                <a:gd name="adj" fmla="val 15475"/>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1" name="文本框 40"/>
          <p:cNvSpPr txBox="1"/>
          <p:nvPr/>
        </p:nvSpPr>
        <p:spPr bwMode="gray">
          <a:xfrm>
            <a:off x="769566" y="5547453"/>
            <a:ext cx="1259747" cy="338554"/>
          </a:xfrm>
          <a:prstGeom prst="rect">
            <a:avLst/>
          </a:prstGeom>
          <a:noFill/>
        </p:spPr>
        <p:txBody>
          <a:bodyPr wrap="square" rtlCol="0">
            <a:noAutofit/>
          </a:bodyPr>
          <a:lstStyle/>
          <a:p>
            <a:pPr fontAlgn="ctr">
              <a:spcBef>
                <a:spcPts val="0"/>
              </a:spcBef>
              <a:spcAft>
                <a:spcPts val="0"/>
              </a:spcAft>
            </a:pPr>
            <a:r>
              <a:rPr lang="en-US" sz="1600" b="1" dirty="0" smtClean="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rPr>
              <a:t>RST BPDU</a:t>
            </a:r>
            <a:endParaRPr lang="en-US" sz="1600" b="1"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椭圆 41"/>
          <p:cNvSpPr>
            <a:spLocks noChangeAspect="1"/>
          </p:cNvSpPr>
          <p:nvPr/>
        </p:nvSpPr>
        <p:spPr bwMode="gray">
          <a:xfrm>
            <a:off x="527853" y="5601706"/>
            <a:ext cx="211345" cy="211345"/>
          </a:xfrm>
          <a:prstGeom prst="ellipse">
            <a:avLst/>
          </a:prstGeom>
          <a:solidFill>
            <a:schemeClr val="bg1"/>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3" name="组合 42"/>
          <p:cNvGrpSpPr/>
          <p:nvPr/>
        </p:nvGrpSpPr>
        <p:grpSpPr bwMode="gray">
          <a:xfrm>
            <a:off x="2177934" y="5490307"/>
            <a:ext cx="4094545" cy="611143"/>
            <a:chOff x="2880882" y="5260845"/>
            <a:chExt cx="4094545" cy="611143"/>
          </a:xfrm>
        </p:grpSpPr>
        <p:sp>
          <p:nvSpPr>
            <p:cNvPr id="44" name="椭圆 43"/>
            <p:cNvSpPr>
              <a:spLocks noChangeAspect="1"/>
            </p:cNvSpPr>
            <p:nvPr/>
          </p:nvSpPr>
          <p:spPr bwMode="gray">
            <a:xfrm>
              <a:off x="2880882" y="5386416"/>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框 44"/>
            <p:cNvSpPr txBox="1"/>
            <p:nvPr/>
          </p:nvSpPr>
          <p:spPr bwMode="gray">
            <a:xfrm>
              <a:off x="3063801" y="5348768"/>
              <a:ext cx="1282764" cy="523220"/>
            </a:xfrm>
            <a:prstGeom prst="rect">
              <a:avLst/>
            </a:prstGeom>
            <a:noFill/>
          </p:spPr>
          <p:txBody>
            <a:bodyPr wrap="square" rtlCol="0">
              <a:noAutofit/>
            </a:bodyPr>
            <a:lstStyle/>
            <a:p>
              <a:pPr fontAlgn="ctr">
                <a:spcBef>
                  <a:spcPts val="0"/>
                </a:spcBef>
                <a:spcAft>
                  <a:spcPts val="0"/>
                </a:spcAft>
              </a:pP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Root port</a:t>
              </a:r>
              <a:endParaRPr lang="en-US" altLang="zh-CN"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椭圆 45"/>
            <p:cNvSpPr>
              <a:spLocks noChangeAspect="1"/>
            </p:cNvSpPr>
            <p:nvPr/>
          </p:nvSpPr>
          <p:spPr bwMode="gray">
            <a:xfrm>
              <a:off x="4308365" y="5386416"/>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bwMode="gray">
            <a:xfrm>
              <a:off x="4508868" y="5260845"/>
              <a:ext cx="1478256" cy="523220"/>
            </a:xfrm>
            <a:prstGeom prst="rect">
              <a:avLst/>
            </a:prstGeom>
            <a:noFill/>
          </p:spPr>
          <p:txBody>
            <a:bodyPr wrap="square" rtlCol="0">
              <a:noAutofit/>
            </a:bodyPr>
            <a:lstStyle/>
            <a:p>
              <a:pPr fontAlgn="ctr">
                <a:spcBef>
                  <a:spcPts val="0"/>
                </a:spcBef>
                <a:spcAft>
                  <a:spcPts val="0"/>
                </a:spcAft>
              </a:pP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Designated port</a:t>
              </a:r>
              <a:endParaRPr lang="en-US" altLang="zh-CN"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p:cNvSpPr txBox="1"/>
            <p:nvPr/>
          </p:nvSpPr>
          <p:spPr bwMode="gray">
            <a:xfrm>
              <a:off x="6061971" y="5260845"/>
              <a:ext cx="913456" cy="523220"/>
            </a:xfrm>
            <a:prstGeom prst="rect">
              <a:avLst/>
            </a:prstGeom>
            <a:noFill/>
          </p:spPr>
          <p:txBody>
            <a:bodyPr wrap="square" rtlCol="0">
              <a:noAutofit/>
            </a:bodyPr>
            <a:lstStyle/>
            <a:p>
              <a:pPr fontAlgn="ctr">
                <a:spcBef>
                  <a:spcPts val="0"/>
                </a:spcBef>
                <a:spcAft>
                  <a:spcPts val="0"/>
                </a:spcAft>
              </a:pP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Blocked port</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9422522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mtClean="0">
                <a:sym typeface="Huawei Sans" panose="020C0503030203020204" pitchFamily="34" charset="0"/>
              </a:rPr>
              <a:t>Upon completion of this course, you will be able to:</a:t>
            </a:r>
            <a:endParaRPr lang="en-US" altLang="zh-CN" smtClean="0">
              <a:sym typeface="Huawei Sans" panose="020C0503030203020204" pitchFamily="34" charset="0"/>
            </a:endParaRPr>
          </a:p>
          <a:p>
            <a:pPr lvl="1"/>
            <a:r>
              <a:rPr lang="en-US" smtClean="0">
                <a:sym typeface="Huawei Sans" panose="020C0503030203020204" pitchFamily="34" charset="0"/>
              </a:rPr>
              <a:t>Describe defects of STP technology.</a:t>
            </a:r>
            <a:endParaRPr lang="en-US" altLang="zh-CN" smtClean="0">
              <a:sym typeface="Huawei Sans" panose="020C0503030203020204" pitchFamily="34" charset="0"/>
            </a:endParaRPr>
          </a:p>
          <a:p>
            <a:pPr lvl="1"/>
            <a:r>
              <a:rPr lang="en-US" smtClean="0">
                <a:sym typeface="Huawei Sans" panose="020C0503030203020204" pitchFamily="34" charset="0"/>
              </a:rPr>
              <a:t>Describe RSTP improvements compared with STP.</a:t>
            </a:r>
            <a:endParaRPr lang="en-US" altLang="zh-CN" smtClean="0">
              <a:sym typeface="Huawei Sans" panose="020C0503030203020204" pitchFamily="34" charset="0"/>
            </a:endParaRPr>
          </a:p>
          <a:p>
            <a:pPr lvl="1"/>
            <a:r>
              <a:rPr lang="en-US" smtClean="0">
                <a:sym typeface="Huawei Sans" panose="020C0503030203020204" pitchFamily="34" charset="0"/>
              </a:rPr>
              <a:t>Describe the working mechanism of RSTP.</a:t>
            </a:r>
            <a:endParaRPr lang="en-US" altLang="zh-CN" smtClean="0">
              <a:sym typeface="Huawei Sans" panose="020C0503030203020204" pitchFamily="34" charset="0"/>
            </a:endParaRPr>
          </a:p>
          <a:p>
            <a:pPr lvl="1"/>
            <a:r>
              <a:rPr lang="en-US" smtClean="0">
                <a:sym typeface="Huawei Sans" panose="020C0503030203020204" pitchFamily="34" charset="0"/>
              </a:rPr>
              <a:t>Perform basic RSTP configurations.</a:t>
            </a:r>
            <a:endParaRPr lang="en-US" altLang="zh-CN" dirty="0">
              <a:sym typeface="Huawei Sans" panose="020C0503030203020204" pitchFamily="34" charset="0"/>
            </a:endParaRPr>
          </a:p>
        </p:txBody>
      </p:sp>
    </p:spTree>
    <p:extLst>
      <p:ext uri="{BB962C8B-B14F-4D97-AF65-F5344CB8AC3E}">
        <p14:creationId xmlns:p14="http://schemas.microsoft.com/office/powerpoint/2010/main" val="121701980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pPr algn="l"/>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Introduction to RSTP</a:t>
            </a:r>
          </a:p>
          <a:p>
            <a:pPr algn="l"/>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Improvements Made in RSTP</a:t>
            </a:r>
          </a:p>
          <a:p>
            <a:pPr algn="l"/>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Working Mechanism of RSTP</a:t>
            </a:r>
          </a:p>
          <a:p>
            <a:pPr algn="l"/>
            <a:r>
              <a:rPr lang="en-US" b="1" dirty="0">
                <a:latin typeface="Huawei Sans" panose="020C0503030203020204" pitchFamily="34" charset="0"/>
                <a:ea typeface="方正兰亭黑简体" panose="02000000000000000000" pitchFamily="2" charset="-122"/>
                <a:sym typeface="Huawei Sans" panose="020C0503030203020204" pitchFamily="34" charset="0"/>
              </a:rPr>
              <a:t>RSTP Configurations</a:t>
            </a:r>
          </a:p>
          <a:p>
            <a:pPr algn="l"/>
            <a:endPar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07054518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Basic RSTP Configuration Commands (1)</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矩形 9"/>
          <p:cNvSpPr/>
          <p:nvPr/>
        </p:nvSpPr>
        <p:spPr bwMode="gray">
          <a:xfrm>
            <a:off x="935200" y="1678720"/>
            <a:ext cx="10608699" cy="338554"/>
          </a:xfrm>
          <a:prstGeom prst="rect">
            <a:avLst/>
          </a:prstGeom>
          <a:solidFill>
            <a:srgbClr val="F4FBFE"/>
          </a:solidFill>
          <a:ln>
            <a:solidFill>
              <a:srgbClr val="99DFF9"/>
            </a:solidFill>
          </a:ln>
        </p:spPr>
        <p:txBody>
          <a:bodyPr wrap="square">
            <a:no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[Huawei] </a:t>
            </a:r>
            <a:r>
              <a:rPr lang="en-US" sz="1600" b="1" dirty="0" err="1" smtClean="0">
                <a:latin typeface="Huawei Sans" panose="020C0503030203020204" pitchFamily="34" charset="0"/>
                <a:ea typeface="方正兰亭黑简体" panose="02000000000000000000" pitchFamily="2" charset="-122"/>
                <a:sym typeface="Huawei Sans" panose="020C0503030203020204" pitchFamily="34" charset="0"/>
              </a:rPr>
              <a:t>stp</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mode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600" b="1" dirty="0" err="1" smtClean="0">
                <a:latin typeface="Huawei Sans" panose="020C0503030203020204" pitchFamily="34" charset="0"/>
                <a:ea typeface="方正兰亭黑简体" panose="02000000000000000000" pitchFamily="2" charset="-122"/>
                <a:sym typeface="Huawei Sans" panose="020C0503030203020204" pitchFamily="34" charset="0"/>
              </a:rPr>
              <a:t>stp</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 </a:t>
            </a:r>
            <a:r>
              <a:rPr lang="en-US" sz="1600" b="1" dirty="0" err="1" smtClean="0">
                <a:latin typeface="Huawei Sans" panose="020C0503030203020204" pitchFamily="34" charset="0"/>
                <a:ea typeface="方正兰亭黑简体" panose="02000000000000000000" pitchFamily="2" charset="-122"/>
                <a:sym typeface="Huawei Sans" panose="020C0503030203020204" pitchFamily="34" charset="0"/>
              </a:rPr>
              <a:t>rstp</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 </a:t>
            </a:r>
            <a:r>
              <a:rPr lang="en-US" sz="1600" b="1" dirty="0" err="1" smtClean="0">
                <a:latin typeface="Huawei Sans" panose="020C0503030203020204" pitchFamily="34" charset="0"/>
                <a:ea typeface="方正兰亭黑简体" panose="02000000000000000000" pitchFamily="2" charset="-122"/>
                <a:sym typeface="Huawei Sans" panose="020C0503030203020204" pitchFamily="34" charset="0"/>
              </a:rPr>
              <a:t>mstp</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1" name="矩形 10"/>
          <p:cNvSpPr/>
          <p:nvPr/>
        </p:nvSpPr>
        <p:spPr bwMode="gray">
          <a:xfrm>
            <a:off x="454667" y="1246573"/>
            <a:ext cx="11089232" cy="338554"/>
          </a:xfrm>
          <a:prstGeom prst="rect">
            <a:avLst/>
          </a:prstGeom>
        </p:spPr>
        <p:txBody>
          <a:bodyPr wrap="square">
            <a:noAutofit/>
          </a:bodyPr>
          <a:lstStyle/>
          <a:p>
            <a:pPr marL="342900" indent="-342900" fontAlgn="ctr">
              <a:buFont typeface="+mj-lt"/>
              <a:buAutoNum type="arabicPeriod"/>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Configure a working mode.</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2" name="矩形 11"/>
          <p:cNvSpPr/>
          <p:nvPr/>
        </p:nvSpPr>
        <p:spPr bwMode="gray">
          <a:xfrm>
            <a:off x="935200" y="2097903"/>
            <a:ext cx="10608699" cy="707886"/>
          </a:xfrm>
          <a:prstGeom prst="rect">
            <a:avLst/>
          </a:prstGeom>
        </p:spPr>
        <p:txBody>
          <a:bodyPr wrap="square">
            <a:noAutofit/>
          </a:bodyPr>
          <a:lstStyle/>
          <a:p>
            <a:pPr fontAlgn="ctr">
              <a:lnSpc>
                <a:spcPts val="24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The switch supports three working modes: STP, RSTP, and Multiple Spanning Tree Protocol (MSTP). By default, a switch works in MSTP mode.</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矩形 12"/>
          <p:cNvSpPr/>
          <p:nvPr/>
        </p:nvSpPr>
        <p:spPr bwMode="gray">
          <a:xfrm>
            <a:off x="935200" y="3269596"/>
            <a:ext cx="10608699" cy="338554"/>
          </a:xfrm>
          <a:prstGeom prst="rect">
            <a:avLst/>
          </a:prstGeom>
          <a:solidFill>
            <a:srgbClr val="F4FBFE"/>
          </a:solidFill>
          <a:ln>
            <a:solidFill>
              <a:srgbClr val="99DFF9"/>
            </a:solidFill>
          </a:ln>
        </p:spPr>
        <p:txBody>
          <a:bodyPr wrap="square">
            <a:no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[Huawei] </a:t>
            </a:r>
            <a:r>
              <a:rPr lang="en-US" sz="1600" b="1" dirty="0" err="1" smtClean="0">
                <a:latin typeface="Huawei Sans" panose="020C0503030203020204" pitchFamily="34" charset="0"/>
                <a:ea typeface="方正兰亭黑简体" panose="02000000000000000000" pitchFamily="2" charset="-122"/>
                <a:sym typeface="Huawei Sans" panose="020C0503030203020204" pitchFamily="34" charset="0"/>
              </a:rPr>
              <a:t>stp</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root primary</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4" name="矩形 13"/>
          <p:cNvSpPr/>
          <p:nvPr/>
        </p:nvSpPr>
        <p:spPr bwMode="gray">
          <a:xfrm>
            <a:off x="454667" y="2837449"/>
            <a:ext cx="11089232" cy="338554"/>
          </a:xfrm>
          <a:prstGeom prst="rect">
            <a:avLst/>
          </a:prstGeom>
        </p:spPr>
        <p:txBody>
          <a:bodyPr wrap="square">
            <a:noAutofit/>
          </a:bodyPr>
          <a:lstStyle/>
          <a:p>
            <a:pPr marL="342900" indent="-342900" fontAlgn="ctr">
              <a:buFont typeface="+mj-lt"/>
              <a:buAutoNum type="arabicPeriod" startAt="2"/>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(Optional) Configure the switch as the root bridge. </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5" name="矩形 14"/>
          <p:cNvSpPr/>
          <p:nvPr/>
        </p:nvSpPr>
        <p:spPr bwMode="gray">
          <a:xfrm>
            <a:off x="935200" y="3688779"/>
            <a:ext cx="10608699" cy="707886"/>
          </a:xfrm>
          <a:prstGeom prst="rect">
            <a:avLst/>
          </a:prstGeom>
        </p:spPr>
        <p:txBody>
          <a:bodyPr wrap="square">
            <a:noAutofit/>
          </a:bodyPr>
          <a:lstStyle/>
          <a:p>
            <a:pPr fontAlgn="ctr">
              <a:lnSpc>
                <a:spcPts val="24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By default, a switch does not function as the root bridge of any spanning tree. After you run this command, the priority value of the switch is set to 0 and cannot be changed. </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p:cNvSpPr/>
          <p:nvPr/>
        </p:nvSpPr>
        <p:spPr bwMode="gray">
          <a:xfrm>
            <a:off x="935200" y="4901276"/>
            <a:ext cx="10608699" cy="338554"/>
          </a:xfrm>
          <a:prstGeom prst="rect">
            <a:avLst/>
          </a:prstGeom>
          <a:solidFill>
            <a:srgbClr val="F4FBFE"/>
          </a:solidFill>
          <a:ln>
            <a:solidFill>
              <a:srgbClr val="99DFF9"/>
            </a:solidFill>
          </a:ln>
        </p:spPr>
        <p:txBody>
          <a:bodyPr wrap="square">
            <a:no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[Huawei] </a:t>
            </a:r>
            <a:r>
              <a:rPr lang="en-US" sz="1600" b="1" dirty="0" err="1" smtClean="0">
                <a:latin typeface="Huawei Sans" panose="020C0503030203020204" pitchFamily="34" charset="0"/>
                <a:ea typeface="方正兰亭黑简体" panose="02000000000000000000" pitchFamily="2" charset="-122"/>
                <a:sym typeface="Huawei Sans" panose="020C0503030203020204" pitchFamily="34" charset="0"/>
              </a:rPr>
              <a:t>stp</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root Secondary</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0" name="矩形 19"/>
          <p:cNvSpPr/>
          <p:nvPr/>
        </p:nvSpPr>
        <p:spPr bwMode="gray">
          <a:xfrm>
            <a:off x="454667" y="4469129"/>
            <a:ext cx="11089232" cy="338554"/>
          </a:xfrm>
          <a:prstGeom prst="rect">
            <a:avLst/>
          </a:prstGeom>
        </p:spPr>
        <p:txBody>
          <a:bodyPr wrap="square">
            <a:noAutofit/>
          </a:bodyPr>
          <a:lstStyle/>
          <a:p>
            <a:pPr marL="342900" indent="-342900" fontAlgn="ctr">
              <a:buFont typeface="+mj-lt"/>
              <a:buAutoNum type="arabicPeriod" startAt="3"/>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(Optional) Configure the switch as the secondary root bridge. </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矩形 20"/>
          <p:cNvSpPr/>
          <p:nvPr/>
        </p:nvSpPr>
        <p:spPr bwMode="gray">
          <a:xfrm>
            <a:off x="935200" y="5333423"/>
            <a:ext cx="10608699" cy="1015663"/>
          </a:xfrm>
          <a:prstGeom prst="rect">
            <a:avLst/>
          </a:prstGeom>
        </p:spPr>
        <p:txBody>
          <a:bodyPr wrap="square">
            <a:noAutofit/>
          </a:bodyPr>
          <a:lstStyle/>
          <a:p>
            <a:pPr fontAlgn="ctr">
              <a:lnSpc>
                <a:spcPts val="24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By default, a switch does not function as the secondary root bridge of any spanning tree. After you run this command, the priority value of the switch is set to 4096 and cannot be changed. </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23901260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Basic RSTP Configuration Commands (2)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矩形 2"/>
          <p:cNvSpPr/>
          <p:nvPr/>
        </p:nvSpPr>
        <p:spPr bwMode="gray">
          <a:xfrm>
            <a:off x="935413" y="1674366"/>
            <a:ext cx="10608699" cy="338554"/>
          </a:xfrm>
          <a:prstGeom prst="rect">
            <a:avLst/>
          </a:prstGeom>
          <a:solidFill>
            <a:srgbClr val="F4FBFE"/>
          </a:solidFill>
          <a:ln>
            <a:solidFill>
              <a:srgbClr val="99DFF9"/>
            </a:solidFill>
          </a:ln>
        </p:spPr>
        <p:txBody>
          <a:bodyPr wrap="square">
            <a:no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[Huawei] </a:t>
            </a:r>
            <a:r>
              <a:rPr lang="en-US" sz="1600" b="1" dirty="0" err="1" smtClean="0">
                <a:latin typeface="Huawei Sans" panose="020C0503030203020204" pitchFamily="34" charset="0"/>
                <a:ea typeface="方正兰亭黑简体" panose="02000000000000000000" pitchFamily="2" charset="-122"/>
                <a:sym typeface="Huawei Sans" panose="020C0503030203020204" pitchFamily="34" charset="0"/>
              </a:rPr>
              <a:t>stp</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priority </a:t>
            </a:r>
            <a:r>
              <a:rPr lang="en-US" sz="1600" i="1" dirty="0" err="1" smtClean="0">
                <a:latin typeface="Huawei Sans" panose="020C0503030203020204" pitchFamily="34" charset="0"/>
                <a:ea typeface="方正兰亭黑简体" panose="02000000000000000000" pitchFamily="2" charset="-122"/>
                <a:sym typeface="Huawei Sans" panose="020C0503030203020204" pitchFamily="34" charset="0"/>
              </a:rPr>
              <a:t>priority</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4" name="矩形 3"/>
          <p:cNvSpPr/>
          <p:nvPr/>
        </p:nvSpPr>
        <p:spPr bwMode="gray">
          <a:xfrm>
            <a:off x="454880" y="1242219"/>
            <a:ext cx="11089232" cy="338554"/>
          </a:xfrm>
          <a:prstGeom prst="rect">
            <a:avLst/>
          </a:prstGeom>
        </p:spPr>
        <p:txBody>
          <a:bodyPr wrap="square">
            <a:noAutofit/>
          </a:bodyPr>
          <a:lstStyle/>
          <a:p>
            <a:pPr marL="342900" indent="-342900" fontAlgn="ctr">
              <a:buFont typeface="+mj-lt"/>
              <a:buAutoNum type="arabicPeriod"/>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(Optional) Configure the STP priority of a switch. </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 name="矩形 4"/>
          <p:cNvSpPr/>
          <p:nvPr/>
        </p:nvSpPr>
        <p:spPr bwMode="gray">
          <a:xfrm>
            <a:off x="935413" y="2106513"/>
            <a:ext cx="10864075" cy="707886"/>
          </a:xfrm>
          <a:prstGeom prst="rect">
            <a:avLst/>
          </a:prstGeom>
        </p:spPr>
        <p:txBody>
          <a:bodyPr wrap="square">
            <a:noAutofit/>
          </a:bodyPr>
          <a:lstStyle/>
          <a:p>
            <a:pPr fontAlgn="ctr">
              <a:lnSpc>
                <a:spcPts val="24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The value ranges from 0 to 61440, with an increment of 4096. By default, the priority value of a switch is 32768. </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p:cNvSpPr/>
          <p:nvPr/>
        </p:nvSpPr>
        <p:spPr bwMode="gray">
          <a:xfrm>
            <a:off x="935413" y="3077269"/>
            <a:ext cx="10608699" cy="338554"/>
          </a:xfrm>
          <a:prstGeom prst="rect">
            <a:avLst/>
          </a:prstGeom>
          <a:solidFill>
            <a:srgbClr val="F4FBFE"/>
          </a:solidFill>
          <a:ln>
            <a:solidFill>
              <a:srgbClr val="99DFF9"/>
            </a:solidFill>
          </a:ln>
        </p:spPr>
        <p:txBody>
          <a:bodyPr wrap="square">
            <a:no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[Huawei] </a:t>
            </a:r>
            <a:r>
              <a:rPr lang="en-US" sz="1600" b="1" dirty="0" err="1" smtClean="0">
                <a:latin typeface="Huawei Sans" panose="020C0503030203020204" pitchFamily="34" charset="0"/>
                <a:ea typeface="方正兰亭黑简体" panose="02000000000000000000" pitchFamily="2" charset="-122"/>
                <a:sym typeface="Huawei Sans" panose="020C0503030203020204" pitchFamily="34" charset="0"/>
              </a:rPr>
              <a:t>stp</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600" b="1" dirty="0" err="1" smtClean="0">
                <a:latin typeface="Huawei Sans" panose="020C0503030203020204" pitchFamily="34" charset="0"/>
                <a:ea typeface="方正兰亭黑简体" panose="02000000000000000000" pitchFamily="2" charset="-122"/>
                <a:sym typeface="Huawei Sans" panose="020C0503030203020204" pitchFamily="34" charset="0"/>
              </a:rPr>
              <a:t>pathcost</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-standard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dot1d-1998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dot1t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legacy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7" name="矩形 6"/>
          <p:cNvSpPr/>
          <p:nvPr/>
        </p:nvSpPr>
        <p:spPr bwMode="gray">
          <a:xfrm>
            <a:off x="454880" y="2645122"/>
            <a:ext cx="11089232" cy="338554"/>
          </a:xfrm>
          <a:prstGeom prst="rect">
            <a:avLst/>
          </a:prstGeom>
        </p:spPr>
        <p:txBody>
          <a:bodyPr wrap="square">
            <a:noAutofit/>
          </a:bodyPr>
          <a:lstStyle/>
          <a:p>
            <a:pPr marL="342900" indent="-342900" fontAlgn="ctr">
              <a:buFont typeface="+mj-lt"/>
              <a:buAutoNum type="arabicPeriod" startAt="2"/>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(Optional) Configure a path cost for a port. </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矩形 7"/>
          <p:cNvSpPr/>
          <p:nvPr/>
        </p:nvSpPr>
        <p:spPr bwMode="gray">
          <a:xfrm>
            <a:off x="935413" y="3509416"/>
            <a:ext cx="10608699" cy="1015663"/>
          </a:xfrm>
          <a:prstGeom prst="rect">
            <a:avLst/>
          </a:prstGeom>
        </p:spPr>
        <p:txBody>
          <a:bodyPr wrap="square">
            <a:noAutofit/>
          </a:bodyPr>
          <a:lstStyle/>
          <a:p>
            <a:pPr fontAlgn="ctr">
              <a:lnSpc>
                <a:spcPts val="24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Configure a path cost calculation method. By default, the IEEE 802.1t standard (dot1t) is used to calculate the path costs.</a:t>
            </a:r>
            <a:endParaRPr lang="en-US" altLang="zh-CN" sz="16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All switches on a network must use the same path cost calculation method. </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矩形 8"/>
          <p:cNvSpPr/>
          <p:nvPr/>
        </p:nvSpPr>
        <p:spPr bwMode="gray">
          <a:xfrm>
            <a:off x="935413" y="4590500"/>
            <a:ext cx="10608699" cy="338554"/>
          </a:xfrm>
          <a:prstGeom prst="rect">
            <a:avLst/>
          </a:prstGeom>
          <a:solidFill>
            <a:srgbClr val="F4FBFE"/>
          </a:solidFill>
          <a:ln>
            <a:solidFill>
              <a:srgbClr val="99DFF9"/>
            </a:solidFill>
          </a:ln>
        </p:spPr>
        <p:txBody>
          <a:bodyPr wrap="square">
            <a:no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[Huawei-GigabitEthernet0/0/1] </a:t>
            </a:r>
            <a:r>
              <a:rPr lang="en-US" sz="1600" b="1" dirty="0" err="1" smtClean="0">
                <a:latin typeface="Huawei Sans" panose="020C0503030203020204" pitchFamily="34" charset="0"/>
                <a:ea typeface="方正兰亭黑简体" panose="02000000000000000000" pitchFamily="2" charset="-122"/>
                <a:sym typeface="Huawei Sans" panose="020C0503030203020204" pitchFamily="34" charset="0"/>
              </a:rPr>
              <a:t>stp</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cost </a:t>
            </a:r>
            <a:r>
              <a:rPr lang="en-US" sz="1600" i="1" dirty="0" err="1" smtClean="0">
                <a:latin typeface="Huawei Sans" panose="020C0503030203020204" pitchFamily="34" charset="0"/>
                <a:ea typeface="方正兰亭黑简体" panose="02000000000000000000" pitchFamily="2" charset="-122"/>
                <a:sym typeface="Huawei Sans" panose="020C0503030203020204" pitchFamily="34" charset="0"/>
              </a:rPr>
              <a:t>cost</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0" name="矩形 9"/>
          <p:cNvSpPr/>
          <p:nvPr/>
        </p:nvSpPr>
        <p:spPr bwMode="gray">
          <a:xfrm>
            <a:off x="935413" y="5022647"/>
            <a:ext cx="10608699" cy="400110"/>
          </a:xfrm>
          <a:prstGeom prst="rect">
            <a:avLst/>
          </a:prstGeom>
        </p:spPr>
        <p:txBody>
          <a:bodyPr wrap="square">
            <a:noAutofit/>
          </a:bodyPr>
          <a:lstStyle/>
          <a:p>
            <a:pPr fontAlgn="ctr">
              <a:lnSpc>
                <a:spcPts val="24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Set the path cost of the port. </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33878160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Basic RSTP Configuration Commands (3)</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矩形 2"/>
          <p:cNvSpPr/>
          <p:nvPr/>
        </p:nvSpPr>
        <p:spPr bwMode="gray">
          <a:xfrm>
            <a:off x="935205" y="1674369"/>
            <a:ext cx="10608699" cy="338554"/>
          </a:xfrm>
          <a:prstGeom prst="rect">
            <a:avLst/>
          </a:prstGeom>
          <a:solidFill>
            <a:srgbClr val="F4FBFE"/>
          </a:solidFill>
          <a:ln>
            <a:solidFill>
              <a:srgbClr val="99DFF9"/>
            </a:solidFill>
          </a:ln>
        </p:spPr>
        <p:txBody>
          <a:bodyPr wrap="square">
            <a:no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[Huawei-GigabitEthernet0/0/1] </a:t>
            </a:r>
            <a:r>
              <a:rPr lang="en-US" sz="1600" b="1" dirty="0" err="1" smtClean="0">
                <a:latin typeface="Huawei Sans" panose="020C0503030203020204" pitchFamily="34" charset="0"/>
                <a:ea typeface="方正兰亭黑简体" panose="02000000000000000000" pitchFamily="2" charset="-122"/>
                <a:sym typeface="Huawei Sans" panose="020C0503030203020204" pitchFamily="34" charset="0"/>
              </a:rPr>
              <a:t>stp</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priority </a:t>
            </a:r>
            <a:r>
              <a:rPr lang="en-US" sz="1600" i="1" dirty="0" err="1" smtClean="0">
                <a:latin typeface="Huawei Sans" panose="020C0503030203020204" pitchFamily="34" charset="0"/>
                <a:ea typeface="方正兰亭黑简体" panose="02000000000000000000" pitchFamily="2" charset="-122"/>
                <a:sym typeface="Huawei Sans" panose="020C0503030203020204" pitchFamily="34" charset="0"/>
              </a:rPr>
              <a:t>priority</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4" name="矩形 3"/>
          <p:cNvSpPr/>
          <p:nvPr/>
        </p:nvSpPr>
        <p:spPr bwMode="gray">
          <a:xfrm>
            <a:off x="454672" y="1242222"/>
            <a:ext cx="11089232" cy="338554"/>
          </a:xfrm>
          <a:prstGeom prst="rect">
            <a:avLst/>
          </a:prstGeom>
        </p:spPr>
        <p:txBody>
          <a:bodyPr wrap="square">
            <a:noAutofit/>
          </a:bodyPr>
          <a:lstStyle/>
          <a:p>
            <a:pPr marL="342900" indent="-342900" fontAlgn="ctr">
              <a:buFont typeface="+mj-lt"/>
              <a:buAutoNum type="arabicPeriod"/>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(Optional) Configure the interface priority.</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 name="矩形 4"/>
          <p:cNvSpPr/>
          <p:nvPr/>
        </p:nvSpPr>
        <p:spPr bwMode="gray">
          <a:xfrm>
            <a:off x="935205" y="2106516"/>
            <a:ext cx="10608699" cy="707886"/>
          </a:xfrm>
          <a:prstGeom prst="rect">
            <a:avLst/>
          </a:prstGeom>
        </p:spPr>
        <p:txBody>
          <a:bodyPr wrap="square">
            <a:noAutofit/>
          </a:bodyPr>
          <a:lstStyle/>
          <a:p>
            <a:pPr fontAlgn="ctr">
              <a:lnSpc>
                <a:spcPts val="24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The value is an integer that ranges from 0 to 240, with an increment of 16. By default, the priority of a switch port is 128.</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p:cNvSpPr/>
          <p:nvPr/>
        </p:nvSpPr>
        <p:spPr bwMode="gray">
          <a:xfrm>
            <a:off x="935205" y="3264458"/>
            <a:ext cx="10608699" cy="338554"/>
          </a:xfrm>
          <a:prstGeom prst="rect">
            <a:avLst/>
          </a:prstGeom>
          <a:solidFill>
            <a:srgbClr val="F4FBFE"/>
          </a:solidFill>
          <a:ln>
            <a:solidFill>
              <a:srgbClr val="99DFF9"/>
            </a:solidFill>
          </a:ln>
        </p:spPr>
        <p:txBody>
          <a:bodyPr wrap="square">
            <a:no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[Huawei] </a:t>
            </a:r>
            <a:r>
              <a:rPr lang="en-US" sz="1600" b="1" dirty="0" err="1" smtClean="0">
                <a:latin typeface="Huawei Sans" panose="020C0503030203020204" pitchFamily="34" charset="0"/>
                <a:ea typeface="方正兰亭黑简体" panose="02000000000000000000" pitchFamily="2" charset="-122"/>
                <a:sym typeface="Huawei Sans" panose="020C0503030203020204" pitchFamily="34" charset="0"/>
              </a:rPr>
              <a:t>stp</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enable</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7" name="矩形 6"/>
          <p:cNvSpPr/>
          <p:nvPr/>
        </p:nvSpPr>
        <p:spPr bwMode="gray">
          <a:xfrm>
            <a:off x="454672" y="2832311"/>
            <a:ext cx="11089232" cy="338554"/>
          </a:xfrm>
          <a:prstGeom prst="rect">
            <a:avLst/>
          </a:prstGeom>
        </p:spPr>
        <p:txBody>
          <a:bodyPr wrap="square">
            <a:noAutofit/>
          </a:bodyPr>
          <a:lstStyle/>
          <a:p>
            <a:pPr marL="342900" indent="-342900" fontAlgn="ctr">
              <a:buFont typeface="+mj-lt"/>
              <a:buAutoNum type="arabicPeriod" startAt="2"/>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Enable STP or RSTP.</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8" name="矩形 7"/>
          <p:cNvSpPr/>
          <p:nvPr/>
        </p:nvSpPr>
        <p:spPr bwMode="gray">
          <a:xfrm>
            <a:off x="935205" y="3696605"/>
            <a:ext cx="10608699" cy="400110"/>
          </a:xfrm>
          <a:prstGeom prst="rect">
            <a:avLst/>
          </a:prstGeom>
        </p:spPr>
        <p:txBody>
          <a:bodyPr wrap="square">
            <a:noAutofit/>
          </a:bodyPr>
          <a:lstStyle/>
          <a:p>
            <a:pPr fontAlgn="ctr">
              <a:lnSpc>
                <a:spcPts val="24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By default, STP or RSTP is enabled on a switch.</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矩形 8"/>
          <p:cNvSpPr/>
          <p:nvPr/>
        </p:nvSpPr>
        <p:spPr bwMode="gray">
          <a:xfrm>
            <a:off x="935205" y="4682220"/>
            <a:ext cx="10608699" cy="338554"/>
          </a:xfrm>
          <a:prstGeom prst="rect">
            <a:avLst/>
          </a:prstGeom>
          <a:solidFill>
            <a:srgbClr val="F4FBFE"/>
          </a:solidFill>
          <a:ln>
            <a:solidFill>
              <a:srgbClr val="99DFF9"/>
            </a:solidFill>
          </a:ln>
        </p:spPr>
        <p:txBody>
          <a:bodyPr wrap="square">
            <a:no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[Huawei-GigabitEthernet0/0/1] </a:t>
            </a:r>
            <a:r>
              <a:rPr lang="en-US" sz="1600" b="1" dirty="0" err="1" smtClean="0">
                <a:latin typeface="Huawei Sans" panose="020C0503030203020204" pitchFamily="34" charset="0"/>
                <a:ea typeface="方正兰亭黑简体" panose="02000000000000000000" pitchFamily="2" charset="-122"/>
                <a:sym typeface="Huawei Sans" panose="020C0503030203020204" pitchFamily="34" charset="0"/>
              </a:rPr>
              <a:t>stp</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edged-port enable</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0" name="矩形 9"/>
          <p:cNvSpPr/>
          <p:nvPr/>
        </p:nvSpPr>
        <p:spPr bwMode="gray">
          <a:xfrm>
            <a:off x="454672" y="4250073"/>
            <a:ext cx="11089232" cy="338554"/>
          </a:xfrm>
          <a:prstGeom prst="rect">
            <a:avLst/>
          </a:prstGeom>
        </p:spPr>
        <p:txBody>
          <a:bodyPr wrap="square">
            <a:noAutofit/>
          </a:bodyPr>
          <a:lstStyle/>
          <a:p>
            <a:pPr marL="342900" indent="-342900" fontAlgn="ctr">
              <a:buFont typeface="+mj-lt"/>
              <a:buAutoNum type="arabicPeriod" startAt="3"/>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Configure the port as an STP edge port.</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1" name="矩形 10"/>
          <p:cNvSpPr/>
          <p:nvPr/>
        </p:nvSpPr>
        <p:spPr bwMode="gray">
          <a:xfrm>
            <a:off x="935205" y="5114367"/>
            <a:ext cx="10608699" cy="400110"/>
          </a:xfrm>
          <a:prstGeom prst="rect">
            <a:avLst/>
          </a:prstGeom>
        </p:spPr>
        <p:txBody>
          <a:bodyPr wrap="square">
            <a:noAutofit/>
          </a:bodyPr>
          <a:lstStyle/>
          <a:p>
            <a:pPr fontAlgn="ctr">
              <a:lnSpc>
                <a:spcPts val="24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By default, all the ports on a switch are non-edge ports.</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90503559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a:xfrm>
            <a:off x="1594799" y="410400"/>
            <a:ext cx="10151113" cy="640800"/>
          </a:xfrm>
        </p:spPr>
        <p:txBody>
          <a:bodyP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RSTP Protection Configuration Commands (1)</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矩形 2"/>
          <p:cNvSpPr/>
          <p:nvPr/>
        </p:nvSpPr>
        <p:spPr bwMode="gray">
          <a:xfrm>
            <a:off x="926621" y="1668698"/>
            <a:ext cx="10608699" cy="338554"/>
          </a:xfrm>
          <a:prstGeom prst="rect">
            <a:avLst/>
          </a:prstGeom>
          <a:solidFill>
            <a:srgbClr val="F4FBFE"/>
          </a:solidFill>
          <a:ln>
            <a:solidFill>
              <a:srgbClr val="99DFF9"/>
            </a:solidFill>
          </a:ln>
        </p:spPr>
        <p:txBody>
          <a:bodyPr wrap="square">
            <a:no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[Huawei] </a:t>
            </a:r>
            <a:r>
              <a:rPr lang="en-US" sz="1600" b="1" dirty="0" err="1" smtClean="0">
                <a:latin typeface="Huawei Sans" panose="020C0503030203020204" pitchFamily="34" charset="0"/>
                <a:ea typeface="方正兰亭黑简体" panose="02000000000000000000" pitchFamily="2" charset="-122"/>
                <a:sym typeface="Huawei Sans" panose="020C0503030203020204" pitchFamily="34" charset="0"/>
              </a:rPr>
              <a:t>stp</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600" b="1" dirty="0" err="1" smtClean="0">
                <a:latin typeface="Huawei Sans" panose="020C0503030203020204" pitchFamily="34" charset="0"/>
                <a:ea typeface="方正兰亭黑简体" panose="02000000000000000000" pitchFamily="2" charset="-122"/>
                <a:sym typeface="Huawei Sans" panose="020C0503030203020204" pitchFamily="34" charset="0"/>
              </a:rPr>
              <a:t>bpdu</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-protection</a:t>
            </a:r>
            <a:endParaRPr lang="en-US" altLang="zh-CN" sz="1600" b="1"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4" name="矩形 3"/>
          <p:cNvSpPr/>
          <p:nvPr/>
        </p:nvSpPr>
        <p:spPr bwMode="gray">
          <a:xfrm>
            <a:off x="446088" y="1236551"/>
            <a:ext cx="11089232" cy="338554"/>
          </a:xfrm>
          <a:prstGeom prst="rect">
            <a:avLst/>
          </a:prstGeom>
        </p:spPr>
        <p:txBody>
          <a:bodyPr wrap="square">
            <a:noAutofit/>
          </a:bodyPr>
          <a:lstStyle/>
          <a:p>
            <a:pPr marL="342900" indent="-342900" fontAlgn="ctr">
              <a:buFont typeface="+mj-lt"/>
              <a:buAutoNum type="arabicPeriod"/>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Enable BPDU protection </a:t>
            </a:r>
            <a:r>
              <a:rPr lang="en-US" altLang="zh-CN" sz="1600" dirty="0">
                <a:latin typeface="Huawei Sans" panose="020C0503030203020204" pitchFamily="34" charset="0"/>
                <a:ea typeface="方正兰亭黑简体" panose="02000000000000000000" pitchFamily="2" charset="-122"/>
                <a:sym typeface="Huawei Sans" panose="020C0503030203020204" pitchFamily="34" charset="0"/>
              </a:rPr>
              <a:t>on an edge port of a switch</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 name="矩形 4"/>
          <p:cNvSpPr/>
          <p:nvPr/>
        </p:nvSpPr>
        <p:spPr bwMode="gray">
          <a:xfrm>
            <a:off x="926621" y="2100845"/>
            <a:ext cx="10608699" cy="400110"/>
          </a:xfrm>
          <a:prstGeom prst="rect">
            <a:avLst/>
          </a:prstGeom>
        </p:spPr>
        <p:txBody>
          <a:bodyPr wrap="square">
            <a:noAutofit/>
          </a:bodyPr>
          <a:lstStyle/>
          <a:p>
            <a:pPr fontAlgn="ctr">
              <a:lnSpc>
                <a:spcPts val="24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By default, BPDU protection is disabled on a switch.</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p:cNvSpPr/>
          <p:nvPr/>
        </p:nvSpPr>
        <p:spPr bwMode="gray">
          <a:xfrm>
            <a:off x="926621" y="3120120"/>
            <a:ext cx="10608699" cy="338554"/>
          </a:xfrm>
          <a:prstGeom prst="rect">
            <a:avLst/>
          </a:prstGeom>
          <a:solidFill>
            <a:srgbClr val="F4FBFE"/>
          </a:solidFill>
          <a:ln>
            <a:solidFill>
              <a:srgbClr val="99DFF9"/>
            </a:solidFill>
          </a:ln>
        </p:spPr>
        <p:txBody>
          <a:bodyPr wrap="square">
            <a:no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[Huawei-GigabitEthernet0/0/1] </a:t>
            </a:r>
            <a:r>
              <a:rPr lang="en-US" sz="1600" b="1" dirty="0" err="1" smtClean="0">
                <a:latin typeface="Huawei Sans" panose="020C0503030203020204" pitchFamily="34" charset="0"/>
                <a:ea typeface="方正兰亭黑简体" panose="02000000000000000000" pitchFamily="2" charset="-122"/>
                <a:sym typeface="Huawei Sans" panose="020C0503030203020204" pitchFamily="34" charset="0"/>
              </a:rPr>
              <a:t>stp</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root-protection</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7" name="矩形 6"/>
          <p:cNvSpPr/>
          <p:nvPr/>
        </p:nvSpPr>
        <p:spPr bwMode="gray">
          <a:xfrm>
            <a:off x="446088" y="2687973"/>
            <a:ext cx="11089232" cy="338554"/>
          </a:xfrm>
          <a:prstGeom prst="rect">
            <a:avLst/>
          </a:prstGeom>
        </p:spPr>
        <p:txBody>
          <a:bodyPr wrap="square">
            <a:noAutofit/>
          </a:bodyPr>
          <a:lstStyle/>
          <a:p>
            <a:pPr marL="342900" indent="-342900" fontAlgn="ctr">
              <a:buFont typeface="+mj-lt"/>
              <a:buAutoNum type="arabicPeriod" startAt="2"/>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Configure root protection.</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8" name="矩形 7"/>
          <p:cNvSpPr/>
          <p:nvPr/>
        </p:nvSpPr>
        <p:spPr bwMode="gray">
          <a:xfrm>
            <a:off x="926621" y="3552267"/>
            <a:ext cx="10608699" cy="707886"/>
          </a:xfrm>
          <a:prstGeom prst="rect">
            <a:avLst/>
          </a:prstGeom>
        </p:spPr>
        <p:txBody>
          <a:bodyPr wrap="square">
            <a:noAutofit/>
          </a:bodyPr>
          <a:lstStyle/>
          <a:p>
            <a:pPr fontAlgn="ctr">
              <a:lnSpc>
                <a:spcPts val="24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By default, root protection is disabled on a port. Root protection takes effect only on designated ports. Root protection and loop </a:t>
            </a:r>
            <a:r>
              <a:rPr lang="en-US" altLang="zh-CN" sz="1600" dirty="0">
                <a:latin typeface="Huawei Sans" panose="020C0503030203020204" pitchFamily="34" charset="0"/>
                <a:ea typeface="方正兰亭黑简体" panose="02000000000000000000" pitchFamily="2" charset="-122"/>
                <a:sym typeface="Huawei Sans" panose="020C0503030203020204" pitchFamily="34" charset="0"/>
              </a:rPr>
              <a:t>prevention</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cannot be configured on the same port.</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矩形 8"/>
          <p:cNvSpPr/>
          <p:nvPr/>
        </p:nvSpPr>
        <p:spPr bwMode="gray">
          <a:xfrm>
            <a:off x="926621" y="4884525"/>
            <a:ext cx="10608699" cy="338554"/>
          </a:xfrm>
          <a:prstGeom prst="rect">
            <a:avLst/>
          </a:prstGeom>
          <a:solidFill>
            <a:srgbClr val="F4FBFE"/>
          </a:solidFill>
          <a:ln>
            <a:solidFill>
              <a:srgbClr val="99DFF9"/>
            </a:solidFill>
          </a:ln>
        </p:spPr>
        <p:txBody>
          <a:bodyPr wrap="square">
            <a:no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[Huawei-GigabitEthernet0/0/1] </a:t>
            </a:r>
            <a:r>
              <a:rPr lang="en-US" sz="1600" b="1" dirty="0" err="1" smtClean="0">
                <a:latin typeface="Huawei Sans" panose="020C0503030203020204" pitchFamily="34" charset="0"/>
                <a:ea typeface="方正兰亭黑简体" panose="02000000000000000000" pitchFamily="2" charset="-122"/>
                <a:sym typeface="Huawei Sans" panose="020C0503030203020204" pitchFamily="34" charset="0"/>
              </a:rPr>
              <a:t>stp</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loop-protection</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0" name="矩形 9"/>
          <p:cNvSpPr/>
          <p:nvPr/>
        </p:nvSpPr>
        <p:spPr bwMode="gray">
          <a:xfrm>
            <a:off x="446088" y="4452378"/>
            <a:ext cx="11089232" cy="338554"/>
          </a:xfrm>
          <a:prstGeom prst="rect">
            <a:avLst/>
          </a:prstGeom>
        </p:spPr>
        <p:txBody>
          <a:bodyPr wrap="square">
            <a:noAutofit/>
          </a:bodyPr>
          <a:lstStyle/>
          <a:p>
            <a:pPr marL="342900" indent="-342900" fontAlgn="ctr">
              <a:buFont typeface="+mj-lt"/>
              <a:buAutoNum type="arabicPeriod" startAt="3"/>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Configure loop prevention </a:t>
            </a:r>
            <a:r>
              <a:rPr lang="en-US" altLang="zh-CN" sz="1600" dirty="0">
                <a:latin typeface="Huawei Sans" panose="020C0503030203020204" pitchFamily="34" charset="0"/>
                <a:ea typeface="方正兰亭黑简体" panose="02000000000000000000" pitchFamily="2" charset="-122"/>
                <a:sym typeface="Huawei Sans" panose="020C0503030203020204" pitchFamily="34" charset="0"/>
              </a:rPr>
              <a:t>on the root port or alternate port</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1" name="矩形 10"/>
          <p:cNvSpPr/>
          <p:nvPr/>
        </p:nvSpPr>
        <p:spPr bwMode="gray">
          <a:xfrm>
            <a:off x="926621" y="5316672"/>
            <a:ext cx="10608699" cy="400110"/>
          </a:xfrm>
          <a:prstGeom prst="rect">
            <a:avLst/>
          </a:prstGeom>
        </p:spPr>
        <p:txBody>
          <a:bodyPr wrap="square">
            <a:noAutofit/>
          </a:bodyPr>
          <a:lstStyle/>
          <a:p>
            <a:pPr fontAlgn="ctr">
              <a:lnSpc>
                <a:spcPts val="24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By default, loop </a:t>
            </a:r>
            <a:r>
              <a:rPr lang="en-US" altLang="zh-CN" sz="1600" dirty="0">
                <a:latin typeface="Huawei Sans" panose="020C0503030203020204" pitchFamily="34" charset="0"/>
                <a:ea typeface="方正兰亭黑简体" panose="02000000000000000000" pitchFamily="2" charset="-122"/>
                <a:sym typeface="Huawei Sans" panose="020C0503030203020204" pitchFamily="34" charset="0"/>
              </a:rPr>
              <a:t>prevention</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is disabled on a port.</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210528884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a:xfrm>
            <a:off x="1594799" y="410400"/>
            <a:ext cx="10151113" cy="640800"/>
          </a:xfrm>
        </p:spPr>
        <p:txBody>
          <a:bodyP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RSTP Protection Configuration Commands (2)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矩形 2"/>
          <p:cNvSpPr/>
          <p:nvPr/>
        </p:nvSpPr>
        <p:spPr bwMode="gray">
          <a:xfrm>
            <a:off x="935013" y="1674368"/>
            <a:ext cx="10608699" cy="338554"/>
          </a:xfrm>
          <a:prstGeom prst="rect">
            <a:avLst/>
          </a:prstGeom>
          <a:solidFill>
            <a:srgbClr val="F4FBFE"/>
          </a:solidFill>
          <a:ln>
            <a:solidFill>
              <a:srgbClr val="99DFF9"/>
            </a:solidFill>
          </a:ln>
        </p:spPr>
        <p:txBody>
          <a:bodyPr wrap="square">
            <a:no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[Huawei] </a:t>
            </a:r>
            <a:r>
              <a:rPr lang="en-US" sz="1600" b="1" dirty="0" err="1" smtClean="0">
                <a:latin typeface="Huawei Sans" panose="020C0503030203020204" pitchFamily="34" charset="0"/>
                <a:ea typeface="方正兰亭黑简体" panose="02000000000000000000" pitchFamily="2" charset="-122"/>
                <a:sym typeface="Huawei Sans" panose="020C0503030203020204" pitchFamily="34" charset="0"/>
              </a:rPr>
              <a:t>stp</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600" b="1" dirty="0" err="1" smtClean="0">
                <a:latin typeface="Huawei Sans" panose="020C0503030203020204" pitchFamily="34" charset="0"/>
                <a:ea typeface="方正兰亭黑简体" panose="02000000000000000000" pitchFamily="2" charset="-122"/>
                <a:sym typeface="Huawei Sans" panose="020C0503030203020204" pitchFamily="34" charset="0"/>
              </a:rPr>
              <a:t>tc</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-protection interval </a:t>
            </a:r>
            <a:r>
              <a:rPr lang="en-US" sz="1600" i="1" dirty="0" smtClean="0">
                <a:latin typeface="Huawei Sans" panose="020C0503030203020204" pitchFamily="34" charset="0"/>
                <a:ea typeface="方正兰亭黑简体" panose="02000000000000000000" pitchFamily="2" charset="-122"/>
                <a:sym typeface="Huawei Sans" panose="020C0503030203020204" pitchFamily="34" charset="0"/>
              </a:rPr>
              <a:t>interval-value</a:t>
            </a:r>
            <a:endParaRPr lang="en-US" altLang="zh-CN" sz="1600" b="1"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4" name="矩形 3"/>
          <p:cNvSpPr/>
          <p:nvPr/>
        </p:nvSpPr>
        <p:spPr bwMode="gray">
          <a:xfrm>
            <a:off x="454480" y="1242221"/>
            <a:ext cx="11089232" cy="338554"/>
          </a:xfrm>
          <a:prstGeom prst="rect">
            <a:avLst/>
          </a:prstGeom>
        </p:spPr>
        <p:txBody>
          <a:bodyPr wrap="square">
            <a:noAutofit/>
          </a:bodyPr>
          <a:lstStyle/>
          <a:p>
            <a:pPr marL="342900" indent="-342900" fontAlgn="ctr">
              <a:buFont typeface="+mj-lt"/>
              <a:buAutoNum type="arabicPeriod"/>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Configure TC BPDU attack defense.</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 name="矩形 4"/>
          <p:cNvSpPr/>
          <p:nvPr/>
        </p:nvSpPr>
        <p:spPr bwMode="gray">
          <a:xfrm>
            <a:off x="935013" y="2058890"/>
            <a:ext cx="10608699" cy="707886"/>
          </a:xfrm>
          <a:prstGeom prst="rect">
            <a:avLst/>
          </a:prstGeom>
        </p:spPr>
        <p:txBody>
          <a:bodyPr wrap="square">
            <a:noAutofit/>
          </a:bodyPr>
          <a:lstStyle/>
          <a:p>
            <a:pPr fontAlgn="ctr">
              <a:lnSpc>
                <a:spcPts val="24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Configure the time for a device to process the maximum number of TC BPDUs. By default, the device processes the maximum number of TC BPDUs at an interval of the Hello timer.</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p:cNvSpPr/>
          <p:nvPr/>
        </p:nvSpPr>
        <p:spPr bwMode="gray">
          <a:xfrm>
            <a:off x="935013" y="2826613"/>
            <a:ext cx="10608699" cy="338554"/>
          </a:xfrm>
          <a:prstGeom prst="rect">
            <a:avLst/>
          </a:prstGeom>
          <a:solidFill>
            <a:srgbClr val="F4FBFE"/>
          </a:solidFill>
          <a:ln>
            <a:solidFill>
              <a:srgbClr val="99DFF9"/>
            </a:solidFill>
          </a:ln>
        </p:spPr>
        <p:txBody>
          <a:bodyPr wrap="square">
            <a:no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[Huawei] </a:t>
            </a:r>
            <a:r>
              <a:rPr lang="en-US" sz="1600" b="1" dirty="0" err="1" smtClean="0">
                <a:latin typeface="Huawei Sans" panose="020C0503030203020204" pitchFamily="34" charset="0"/>
                <a:ea typeface="方正兰亭黑简体" panose="02000000000000000000" pitchFamily="2" charset="-122"/>
                <a:sym typeface="Huawei Sans" panose="020C0503030203020204" pitchFamily="34" charset="0"/>
              </a:rPr>
              <a:t>stp</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600" b="1" dirty="0" err="1" smtClean="0">
                <a:latin typeface="Huawei Sans" panose="020C0503030203020204" pitchFamily="34" charset="0"/>
                <a:ea typeface="方正兰亭黑简体" panose="02000000000000000000" pitchFamily="2" charset="-122"/>
                <a:sym typeface="Huawei Sans" panose="020C0503030203020204" pitchFamily="34" charset="0"/>
              </a:rPr>
              <a:t>tc</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-protection threshold </a:t>
            </a:r>
            <a:r>
              <a:rPr lang="en-US" sz="1600" i="1" dirty="0" err="1" smtClean="0">
                <a:latin typeface="Huawei Sans" panose="020C0503030203020204" pitchFamily="34" charset="0"/>
                <a:ea typeface="方正兰亭黑简体" panose="02000000000000000000" pitchFamily="2" charset="-122"/>
                <a:sym typeface="Huawei Sans" panose="020C0503030203020204" pitchFamily="34" charset="0"/>
              </a:rPr>
              <a:t>threshold</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7" name="矩形 6"/>
          <p:cNvSpPr/>
          <p:nvPr/>
        </p:nvSpPr>
        <p:spPr bwMode="gray">
          <a:xfrm>
            <a:off x="935013" y="3258760"/>
            <a:ext cx="10608699" cy="707886"/>
          </a:xfrm>
          <a:prstGeom prst="rect">
            <a:avLst/>
          </a:prstGeom>
        </p:spPr>
        <p:txBody>
          <a:bodyPr wrap="square">
            <a:noAutofit/>
          </a:bodyPr>
          <a:lstStyle/>
          <a:p>
            <a:pPr fontAlgn="ctr">
              <a:lnSpc>
                <a:spcPts val="24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Set the number of times that a switch processes received TC BPDUs and updates forwarding entries within a given period of time. By default, the device processes only one TC BPDU within a specified period of time.</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0114315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占位符 68"/>
          <p:cNvSpPr>
            <a:spLocks noGrp="1"/>
          </p:cNvSpPr>
          <p:nvPr>
            <p:ph type="body" sz="quarter" idx="10"/>
          </p:nvPr>
        </p:nvSpPr>
        <p:spPr bwMode="gray">
          <a:xfrm>
            <a:off x="451877" y="4471742"/>
            <a:ext cx="6064833" cy="1910007"/>
          </a:xfrm>
        </p:spPr>
        <p:txBody>
          <a:bodyPr/>
          <a:lstStyle/>
          <a:p>
            <a:pPr>
              <a:lnSpc>
                <a:spcPct val="125000"/>
              </a:lnSpc>
            </a:pPr>
            <a:r>
              <a:rPr lang="en-US" sz="1400" dirty="0" smtClean="0">
                <a:sym typeface="Huawei Sans" panose="020C0503030203020204" pitchFamily="34" charset="0"/>
              </a:rPr>
              <a:t>RSTP is configured on the three switches to eliminate Layer 2 loops.</a:t>
            </a:r>
          </a:p>
          <a:p>
            <a:pPr>
              <a:lnSpc>
                <a:spcPct val="125000"/>
              </a:lnSpc>
            </a:pPr>
            <a:r>
              <a:rPr lang="en-US" sz="1400" dirty="0" smtClean="0">
                <a:sym typeface="Huawei Sans" panose="020C0503030203020204" pitchFamily="34" charset="0"/>
              </a:rPr>
              <a:t>The configuration roadmap is as follows:</a:t>
            </a:r>
          </a:p>
          <a:p>
            <a:pPr lvl="1">
              <a:lnSpc>
                <a:spcPct val="125000"/>
              </a:lnSpc>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Configure SW1 as the root bridge and SW2 as the secondary root bridge.</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a:lnSpc>
                <a:spcPct val="125000"/>
              </a:lnSpc>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Configure the port connected to the PC as the edge port because this port does not participate in RSTP calculation.</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a:lnSpc>
                <a:spcPct val="125000"/>
              </a:lnSpc>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Configure root protection and BPDU protection to protect devices or links.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标题 2"/>
          <p:cNvSpPr>
            <a:spLocks noGrp="1"/>
          </p:cNvSpPr>
          <p:nvPr>
            <p:ph type="title"/>
          </p:nvPr>
        </p:nvSpPr>
        <p:spPr bwMode="gray"/>
        <p:txBody>
          <a:bodyP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Case: Basic RSTP Configuration (1)</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p:cNvSpPr txBox="1"/>
          <p:nvPr/>
        </p:nvSpPr>
        <p:spPr bwMode="gray">
          <a:xfrm>
            <a:off x="7197848" y="2068626"/>
            <a:ext cx="4076062" cy="1015663"/>
          </a:xfrm>
          <a:prstGeom prst="rect">
            <a:avLst/>
          </a:prstGeom>
          <a:solidFill>
            <a:srgbClr val="F4FBFE"/>
          </a:solidFill>
          <a:ln>
            <a:solidFill>
              <a:srgbClr val="99DFF9"/>
            </a:solidFill>
          </a:ln>
        </p:spPr>
        <p:txBody>
          <a:bodyPr wrap="square" tIns="0" rtlCol="0">
            <a:noAutofit/>
          </a:bodyPr>
          <a:lstStyle/>
          <a:p>
            <a:pPr fontAlgn="ctr">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 </a:t>
            </a:r>
            <a:r>
              <a:rPr lang="en-US" sz="14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stp</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mode </a:t>
            </a:r>
            <a:r>
              <a:rPr lang="en-US" sz="14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rstp</a:t>
            </a:r>
            <a:endParaRPr lang="en-US" altLang="zh-CN" sz="1400" b="1"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 </a:t>
            </a:r>
            <a:r>
              <a:rPr lang="en-US" sz="14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stp</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enable</a:t>
            </a:r>
          </a:p>
          <a:p>
            <a:pPr fontAlgn="ctr">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 </a:t>
            </a:r>
            <a:r>
              <a:rPr lang="en-US" sz="14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stp</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root primary</a:t>
            </a:r>
            <a:endPar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文本框 5"/>
          <p:cNvSpPr txBox="1"/>
          <p:nvPr/>
        </p:nvSpPr>
        <p:spPr bwMode="gray">
          <a:xfrm>
            <a:off x="7197848" y="3682807"/>
            <a:ext cx="4076062" cy="1015663"/>
          </a:xfrm>
          <a:prstGeom prst="rect">
            <a:avLst/>
          </a:prstGeom>
          <a:solidFill>
            <a:srgbClr val="F4FBFE"/>
          </a:solidFill>
          <a:ln>
            <a:solidFill>
              <a:srgbClr val="99DFF9"/>
            </a:solidFill>
          </a:ln>
        </p:spPr>
        <p:txBody>
          <a:bodyPr wrap="square" tIns="0" rtlCol="0">
            <a:noAutofit/>
          </a:bodyPr>
          <a:lstStyle/>
          <a:p>
            <a:pPr fontAlgn="ctr">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[SW2] </a:t>
            </a:r>
            <a:r>
              <a:rPr lang="en-US" sz="14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stp</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mode </a:t>
            </a:r>
            <a:r>
              <a:rPr lang="en-US" sz="14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rstp</a:t>
            </a:r>
            <a:endParaRPr lang="en-US" altLang="zh-CN" sz="1400" b="1"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[SW2] </a:t>
            </a:r>
            <a:r>
              <a:rPr lang="en-US" sz="14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stp</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enable</a:t>
            </a:r>
          </a:p>
          <a:p>
            <a:pPr fontAlgn="ctr">
              <a:lnSpc>
                <a:spcPts val="24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[SW2] </a:t>
            </a:r>
            <a:r>
              <a:rPr lang="en-US" sz="14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stp</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root secondary</a:t>
            </a:r>
            <a:endParaRPr lang="en-US" altLang="zh-CN" sz="14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7" name="文本框 6"/>
          <p:cNvSpPr txBox="1"/>
          <p:nvPr/>
        </p:nvSpPr>
        <p:spPr bwMode="gray">
          <a:xfrm>
            <a:off x="7197848" y="5296988"/>
            <a:ext cx="4076062" cy="707886"/>
          </a:xfrm>
          <a:prstGeom prst="rect">
            <a:avLst/>
          </a:prstGeom>
          <a:solidFill>
            <a:srgbClr val="F4FBFE"/>
          </a:solidFill>
          <a:ln>
            <a:solidFill>
              <a:srgbClr val="99DFF9"/>
            </a:solidFill>
          </a:ln>
        </p:spPr>
        <p:txBody>
          <a:bodyPr wrap="square" tIns="0" rtlCol="0">
            <a:noAutofit/>
          </a:bodyPr>
          <a:lstStyle/>
          <a:p>
            <a:pPr fontAlgn="ctr">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[SW3] </a:t>
            </a:r>
            <a:r>
              <a:rPr lang="en-US" sz="14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stp</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mode </a:t>
            </a:r>
            <a:r>
              <a:rPr lang="en-US" sz="14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rstp</a:t>
            </a:r>
            <a:endParaRPr lang="en-US" altLang="zh-CN" sz="1400" b="1"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[SW3] </a:t>
            </a:r>
            <a:r>
              <a:rPr lang="en-US" sz="14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stp</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enable</a:t>
            </a:r>
            <a:endPar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文本框 7"/>
          <p:cNvSpPr txBox="1"/>
          <p:nvPr/>
        </p:nvSpPr>
        <p:spPr bwMode="gray">
          <a:xfrm>
            <a:off x="7113626" y="1729118"/>
            <a:ext cx="2284600" cy="338554"/>
          </a:xfrm>
          <a:prstGeom prst="rect">
            <a:avLst/>
          </a:prstGeom>
          <a:noFill/>
        </p:spPr>
        <p:txBody>
          <a:bodyPr wrap="square" rtlCol="0">
            <a:noAutofit/>
          </a:bodyPr>
          <a:lstStyle/>
          <a:p>
            <a:pPr fontAlgn="ctr">
              <a:spcBef>
                <a:spcPts val="0"/>
              </a:spcBef>
              <a:spcAft>
                <a:spcPts val="0"/>
              </a:spcAft>
            </a:pP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Enable RSTP on SW1.</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文本框 8"/>
          <p:cNvSpPr txBox="1"/>
          <p:nvPr/>
        </p:nvSpPr>
        <p:spPr bwMode="gray">
          <a:xfrm>
            <a:off x="7113626" y="3343299"/>
            <a:ext cx="2284600" cy="338554"/>
          </a:xfrm>
          <a:prstGeom prst="rect">
            <a:avLst/>
          </a:prstGeom>
          <a:noFill/>
        </p:spPr>
        <p:txBody>
          <a:bodyPr wrap="square" rtlCol="0">
            <a:noAutofit/>
          </a:bodyPr>
          <a:lstStyle/>
          <a:p>
            <a:pPr fontAlgn="ctr">
              <a:spcBef>
                <a:spcPts val="0"/>
              </a:spcBef>
              <a:spcAft>
                <a:spcPts val="0"/>
              </a:spcAft>
            </a:pP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Enable RSTP on SW2.</a:t>
            </a:r>
            <a:endPar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文本框 9"/>
          <p:cNvSpPr txBox="1"/>
          <p:nvPr/>
        </p:nvSpPr>
        <p:spPr bwMode="gray">
          <a:xfrm>
            <a:off x="7113626" y="4948738"/>
            <a:ext cx="2284600" cy="338554"/>
          </a:xfrm>
          <a:prstGeom prst="rect">
            <a:avLst/>
          </a:prstGeom>
          <a:noFill/>
        </p:spPr>
        <p:txBody>
          <a:bodyPr wrap="square" rtlCol="0">
            <a:noAutofit/>
          </a:bodyPr>
          <a:lstStyle/>
          <a:p>
            <a:pPr fontAlgn="ctr">
              <a:spcBef>
                <a:spcPts val="0"/>
              </a:spcBef>
              <a:spcAft>
                <a:spcPts val="0"/>
              </a:spcAft>
            </a:pP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Enable RSTP on SW3.</a:t>
            </a:r>
            <a:endPar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3" name="图片 5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071634" y="1716410"/>
            <a:ext cx="540000" cy="442800"/>
          </a:xfrm>
          <a:prstGeom prst="rect">
            <a:avLst/>
          </a:prstGeom>
        </p:spPr>
      </p:pic>
      <p:pic>
        <p:nvPicPr>
          <p:cNvPr id="54" name="图片 5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94244" y="3223357"/>
            <a:ext cx="540000" cy="442800"/>
          </a:xfrm>
          <a:prstGeom prst="rect">
            <a:avLst/>
          </a:prstGeom>
        </p:spPr>
      </p:pic>
      <p:pic>
        <p:nvPicPr>
          <p:cNvPr id="55" name="图片 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549024" y="3223357"/>
            <a:ext cx="540000" cy="442800"/>
          </a:xfrm>
          <a:prstGeom prst="rect">
            <a:avLst/>
          </a:prstGeom>
        </p:spPr>
      </p:pic>
      <p:cxnSp>
        <p:nvCxnSpPr>
          <p:cNvPr id="56" name="直接连接符 55"/>
          <p:cNvCxnSpPr>
            <a:stCxn id="54" idx="3"/>
            <a:endCxn id="55" idx="1"/>
          </p:cNvCxnSpPr>
          <p:nvPr/>
        </p:nvCxnSpPr>
        <p:spPr bwMode="gray">
          <a:xfrm>
            <a:off x="2134244" y="3444757"/>
            <a:ext cx="2414780" cy="0"/>
          </a:xfrm>
          <a:prstGeom prst="line">
            <a:avLst/>
          </a:prstGeom>
          <a:noFill/>
          <a:ln w="19050" cap="flat" cmpd="sng" algn="ctr">
            <a:solidFill>
              <a:srgbClr val="1D1D1A"/>
            </a:solidFill>
            <a:prstDash val="solid"/>
            <a:miter lim="800000"/>
            <a:headEnd type="none" w="med" len="med"/>
            <a:tailEnd type="none" w="med" len="med"/>
          </a:ln>
          <a:effectLst/>
        </p:spPr>
      </p:cxnSp>
      <p:cxnSp>
        <p:nvCxnSpPr>
          <p:cNvPr id="57" name="直接连接符 56"/>
          <p:cNvCxnSpPr>
            <a:stCxn id="55" idx="0"/>
            <a:endCxn id="53" idx="3"/>
          </p:cNvCxnSpPr>
          <p:nvPr/>
        </p:nvCxnSpPr>
        <p:spPr bwMode="gray">
          <a:xfrm flipH="1" flipV="1">
            <a:off x="3611634" y="1937810"/>
            <a:ext cx="1207390" cy="1285547"/>
          </a:xfrm>
          <a:prstGeom prst="line">
            <a:avLst/>
          </a:prstGeom>
          <a:noFill/>
          <a:ln w="19050" cap="flat" cmpd="sng" algn="ctr">
            <a:solidFill>
              <a:srgbClr val="151515"/>
            </a:solidFill>
            <a:prstDash val="solid"/>
            <a:miter lim="800000"/>
          </a:ln>
          <a:effectLst/>
        </p:spPr>
      </p:cxnSp>
      <p:sp>
        <p:nvSpPr>
          <p:cNvPr id="58" name="文本框 57"/>
          <p:cNvSpPr txBox="1"/>
          <p:nvPr/>
        </p:nvSpPr>
        <p:spPr bwMode="gray">
          <a:xfrm>
            <a:off x="1049487" y="3199583"/>
            <a:ext cx="556563" cy="528350"/>
          </a:xfrm>
          <a:prstGeom prst="rect">
            <a:avLst/>
          </a:prstGeom>
          <a:noFill/>
        </p:spPr>
        <p:txBody>
          <a:bodyPr wrap="square" rtlCol="0">
            <a:noAutofit/>
          </a:bodyPr>
          <a:lstStyle/>
          <a:p>
            <a:pPr marL="0" marR="0" lvl="0" indent="0"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文本框 58"/>
          <p:cNvSpPr txBox="1"/>
          <p:nvPr/>
        </p:nvSpPr>
        <p:spPr bwMode="gray">
          <a:xfrm>
            <a:off x="5082522" y="3199329"/>
            <a:ext cx="556563" cy="528350"/>
          </a:xfrm>
          <a:prstGeom prst="rect">
            <a:avLst/>
          </a:prstGeom>
          <a:noFill/>
        </p:spPr>
        <p:txBody>
          <a:bodyPr wrap="square" rtlCol="0">
            <a:noAutofit/>
          </a:bodyPr>
          <a:lstStyle/>
          <a:p>
            <a:pPr marL="0" marR="0" lvl="0" indent="0"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SW3</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1" name="直接箭头连接符 60"/>
          <p:cNvCxnSpPr>
            <a:stCxn id="54" idx="0"/>
            <a:endCxn id="53" idx="1"/>
          </p:cNvCxnSpPr>
          <p:nvPr/>
        </p:nvCxnSpPr>
        <p:spPr bwMode="gray">
          <a:xfrm flipV="1">
            <a:off x="1864244" y="1937810"/>
            <a:ext cx="1207390" cy="1285547"/>
          </a:xfrm>
          <a:prstGeom prst="straightConnector1">
            <a:avLst/>
          </a:prstGeom>
          <a:noFill/>
          <a:ln w="19050" cap="flat" cmpd="sng" algn="ctr">
            <a:solidFill>
              <a:srgbClr val="1D1D1A"/>
            </a:solidFill>
            <a:prstDash val="solid"/>
            <a:miter lim="800000"/>
            <a:headEnd type="none" w="med" len="med"/>
            <a:tailEnd type="none" w="med" len="med"/>
          </a:ln>
          <a:effectLst/>
        </p:spPr>
      </p:cxnSp>
      <p:pic>
        <p:nvPicPr>
          <p:cNvPr id="63" name="图片 62" descr="PC.png"/>
          <p:cNvPicPr>
            <a:picLocks noChangeAspect="1"/>
          </p:cNvPicPr>
          <p:nvPr/>
        </p:nvPicPr>
        <p:blipFill>
          <a:blip r:embed="rId4" cstate="print"/>
          <a:stretch>
            <a:fillRect/>
          </a:stretch>
        </p:blipFill>
        <p:spPr bwMode="gray">
          <a:xfrm>
            <a:off x="4530743" y="4028942"/>
            <a:ext cx="576563" cy="442800"/>
          </a:xfrm>
          <a:prstGeom prst="rect">
            <a:avLst/>
          </a:prstGeom>
        </p:spPr>
      </p:pic>
      <p:cxnSp>
        <p:nvCxnSpPr>
          <p:cNvPr id="64" name="直接连接符 63"/>
          <p:cNvCxnSpPr>
            <a:stCxn id="63" idx="0"/>
            <a:endCxn id="55" idx="2"/>
          </p:cNvCxnSpPr>
          <p:nvPr/>
        </p:nvCxnSpPr>
        <p:spPr bwMode="gray">
          <a:xfrm flipH="1" flipV="1">
            <a:off x="4819024" y="3666157"/>
            <a:ext cx="1" cy="362785"/>
          </a:xfrm>
          <a:prstGeom prst="line">
            <a:avLst/>
          </a:prstGeom>
          <a:noFill/>
          <a:ln w="19050" cap="flat" cmpd="sng" algn="ctr">
            <a:solidFill>
              <a:srgbClr val="151515"/>
            </a:solidFill>
            <a:prstDash val="solid"/>
            <a:miter lim="800000"/>
          </a:ln>
          <a:effectLst/>
        </p:spPr>
      </p:cxnSp>
      <p:sp>
        <p:nvSpPr>
          <p:cNvPr id="65" name="椭圆 64"/>
          <p:cNvSpPr>
            <a:spLocks noChangeAspect="1"/>
          </p:cNvSpPr>
          <p:nvPr/>
        </p:nvSpPr>
        <p:spPr bwMode="gray">
          <a:xfrm>
            <a:off x="4691476" y="3568543"/>
            <a:ext cx="232480" cy="232480"/>
          </a:xfrm>
          <a:prstGeom prst="ellipse">
            <a:avLst/>
          </a:prstGeom>
          <a:solidFill>
            <a:schemeClr val="bg1"/>
          </a:solid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E</a:t>
            </a:r>
            <a:endParaRPr lang="en-US" altLang="zh-CN" sz="1400" b="1"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文本框 69"/>
          <p:cNvSpPr txBox="1"/>
          <p:nvPr/>
        </p:nvSpPr>
        <p:spPr bwMode="gray">
          <a:xfrm rot="18824957">
            <a:off x="2176232" y="2047503"/>
            <a:ext cx="851515" cy="307777"/>
          </a:xfrm>
          <a:prstGeom prst="rect">
            <a:avLst/>
          </a:prstGeom>
          <a:noFill/>
        </p:spPr>
        <p:txBody>
          <a:bodyPr wrap="square" rtlCol="0">
            <a:noAutofit/>
          </a:bodyPr>
          <a:lstStyle/>
          <a:p>
            <a:pPr fontAlgn="ctr">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文本框 70"/>
          <p:cNvSpPr txBox="1"/>
          <p:nvPr/>
        </p:nvSpPr>
        <p:spPr bwMode="gray">
          <a:xfrm rot="18824957">
            <a:off x="1888003" y="2819681"/>
            <a:ext cx="851515" cy="307777"/>
          </a:xfrm>
          <a:prstGeom prst="rect">
            <a:avLst/>
          </a:prstGeom>
          <a:noFill/>
        </p:spPr>
        <p:txBody>
          <a:bodyPr wrap="square" rtlCol="0">
            <a:noAutofit/>
          </a:bodyPr>
          <a:lstStyle/>
          <a:p>
            <a:pPr fontAlgn="ctr">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文本框 71"/>
          <p:cNvSpPr txBox="1"/>
          <p:nvPr/>
        </p:nvSpPr>
        <p:spPr bwMode="gray">
          <a:xfrm>
            <a:off x="2087366" y="3472622"/>
            <a:ext cx="851515" cy="307777"/>
          </a:xfrm>
          <a:prstGeom prst="rect">
            <a:avLst/>
          </a:prstGeom>
          <a:noFill/>
        </p:spPr>
        <p:txBody>
          <a:bodyPr wrap="square" rtlCol="0">
            <a:noAutofit/>
          </a:bodyPr>
          <a:lstStyle/>
          <a:p>
            <a:pPr fontAlgn="ctr">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文本框 72"/>
          <p:cNvSpPr txBox="1"/>
          <p:nvPr/>
        </p:nvSpPr>
        <p:spPr bwMode="gray">
          <a:xfrm>
            <a:off x="3708212" y="3472622"/>
            <a:ext cx="851515" cy="307777"/>
          </a:xfrm>
          <a:prstGeom prst="rect">
            <a:avLst/>
          </a:prstGeom>
          <a:noFill/>
        </p:spPr>
        <p:txBody>
          <a:bodyPr wrap="square" rtlCol="0">
            <a:noAutofit/>
          </a:bodyPr>
          <a:lstStyle/>
          <a:p>
            <a:pPr fontAlgn="ctr">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文本框 73"/>
          <p:cNvSpPr txBox="1"/>
          <p:nvPr/>
        </p:nvSpPr>
        <p:spPr bwMode="gray">
          <a:xfrm rot="2865842">
            <a:off x="3650067" y="2033276"/>
            <a:ext cx="851515" cy="307777"/>
          </a:xfrm>
          <a:prstGeom prst="rect">
            <a:avLst/>
          </a:prstGeom>
          <a:noFill/>
        </p:spPr>
        <p:txBody>
          <a:bodyPr wrap="square" rtlCol="0">
            <a:noAutofit/>
          </a:bodyPr>
          <a:lstStyle/>
          <a:p>
            <a:pPr fontAlgn="ctr">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文本框 74"/>
          <p:cNvSpPr txBox="1"/>
          <p:nvPr/>
        </p:nvSpPr>
        <p:spPr bwMode="gray">
          <a:xfrm rot="2790368">
            <a:off x="3900637" y="2790958"/>
            <a:ext cx="851515" cy="307777"/>
          </a:xfrm>
          <a:prstGeom prst="rect">
            <a:avLst/>
          </a:prstGeom>
          <a:noFill/>
        </p:spPr>
        <p:txBody>
          <a:bodyPr wrap="square" rtlCol="0">
            <a:noAutofit/>
          </a:bodyPr>
          <a:lstStyle/>
          <a:p>
            <a:pPr fontAlgn="ctr">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文本框 75"/>
          <p:cNvSpPr txBox="1"/>
          <p:nvPr/>
        </p:nvSpPr>
        <p:spPr bwMode="gray">
          <a:xfrm>
            <a:off x="5082522" y="3924404"/>
            <a:ext cx="396262" cy="528350"/>
          </a:xfrm>
          <a:prstGeom prst="rect">
            <a:avLst/>
          </a:prstGeom>
          <a:noFill/>
        </p:spPr>
        <p:txBody>
          <a:bodyPr wrap="square" rtlCol="0">
            <a:noAutofit/>
          </a:bodyPr>
          <a:lstStyle/>
          <a:p>
            <a:pPr marL="0" marR="0" lvl="0" indent="0"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PC</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文本框 77"/>
          <p:cNvSpPr txBox="1"/>
          <p:nvPr/>
        </p:nvSpPr>
        <p:spPr bwMode="gray">
          <a:xfrm>
            <a:off x="4891946" y="3626510"/>
            <a:ext cx="723275" cy="307777"/>
          </a:xfrm>
          <a:prstGeom prst="rect">
            <a:avLst/>
          </a:prstGeom>
          <a:noFill/>
        </p:spPr>
        <p:txBody>
          <a:bodyPr wrap="square" rtlCol="0">
            <a:noAutofit/>
          </a:bodyPr>
          <a:lstStyle/>
          <a:p>
            <a:pPr fontAlgn="ctr">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E0/0/1</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bwMode="gray">
          <a:xfrm>
            <a:off x="2397272" y="1371224"/>
            <a:ext cx="2030024" cy="301766"/>
          </a:xfrm>
          <a:prstGeom prst="rect">
            <a:avLst/>
          </a:prstGeom>
          <a:noFill/>
        </p:spPr>
        <p:txBody>
          <a:bodyPr wrap="square" rtlCol="0" anchor="ctr">
            <a:noAutofit/>
          </a:bodyPr>
          <a:lstStyle/>
          <a:p>
            <a:pPr marL="0" marR="0" lvl="0" indent="0" algn="ctr" defTabSz="914478" eaLnBrk="1" fontAlgn="base"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SW1 (root bridge)</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69914341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占位符 68"/>
          <p:cNvSpPr>
            <a:spLocks noGrp="1"/>
          </p:cNvSpPr>
          <p:nvPr>
            <p:ph type="body" sz="quarter" idx="10"/>
          </p:nvPr>
        </p:nvSpPr>
        <p:spPr bwMode="gray">
          <a:xfrm>
            <a:off x="451878" y="4452754"/>
            <a:ext cx="6206500" cy="1928995"/>
          </a:xfrm>
        </p:spPr>
        <p:txBody>
          <a:bodyPr/>
          <a:lstStyle/>
          <a:p>
            <a:pPr>
              <a:lnSpc>
                <a:spcPct val="125000"/>
              </a:lnSpc>
            </a:pPr>
            <a:r>
              <a:rPr lang="en-US" sz="1400" dirty="0" smtClean="0">
                <a:sym typeface="Huawei Sans" panose="020C0503030203020204" pitchFamily="34" charset="0"/>
              </a:rPr>
              <a:t>RSTP is configured on the three switches to eliminate Layer 2 loops.</a:t>
            </a:r>
          </a:p>
          <a:p>
            <a:pPr>
              <a:lnSpc>
                <a:spcPct val="125000"/>
              </a:lnSpc>
            </a:pPr>
            <a:r>
              <a:rPr lang="en-US" sz="1400" dirty="0" smtClean="0">
                <a:sym typeface="Huawei Sans" panose="020C0503030203020204" pitchFamily="34" charset="0"/>
              </a:rPr>
              <a:t>The configuration roadmap is as follows:</a:t>
            </a:r>
          </a:p>
          <a:p>
            <a:pPr lvl="1">
              <a:lnSpc>
                <a:spcPct val="125000"/>
              </a:lnSpc>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Configure SW1 as the root bridge and SW2 as the secondary root bridge.</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a:lnSpc>
                <a:spcPct val="125000"/>
              </a:lnSpc>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Configure the port connected to the PC as the edge port because this port does not participate in RSTP calculation.</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a:lnSpc>
                <a:spcPct val="125000"/>
              </a:lnSpc>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Configure root protection and BPDU protection to protect devices or links.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标题 2"/>
          <p:cNvSpPr>
            <a:spLocks noGrp="1"/>
          </p:cNvSpPr>
          <p:nvPr>
            <p:ph type="title"/>
          </p:nvPr>
        </p:nvSpPr>
        <p:spPr bwMode="gray"/>
        <p:txBody>
          <a:bodyP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Case: Basic RSTP Configuration (2)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p:cNvSpPr txBox="1"/>
          <p:nvPr/>
        </p:nvSpPr>
        <p:spPr bwMode="gray">
          <a:xfrm>
            <a:off x="7197848" y="2068626"/>
            <a:ext cx="4224090" cy="400110"/>
          </a:xfrm>
          <a:prstGeom prst="rect">
            <a:avLst/>
          </a:prstGeom>
          <a:solidFill>
            <a:srgbClr val="F4FBFE"/>
          </a:solidFill>
          <a:ln>
            <a:solidFill>
              <a:srgbClr val="99DFF9"/>
            </a:solidFill>
          </a:ln>
        </p:spPr>
        <p:txBody>
          <a:bodyPr wrap="square" tIns="0" rtlCol="0">
            <a:noAutofit/>
          </a:bodyPr>
          <a:lstStyle/>
          <a:p>
            <a:pPr fontAlgn="ctr">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[SW3-Ethernet0/0/1] </a:t>
            </a:r>
            <a:r>
              <a:rPr lang="en-US" sz="14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stp</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edged-port enable</a:t>
            </a:r>
            <a:endPar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文本框 5"/>
          <p:cNvSpPr txBox="1"/>
          <p:nvPr/>
        </p:nvSpPr>
        <p:spPr bwMode="gray">
          <a:xfrm>
            <a:off x="7197848" y="3347958"/>
            <a:ext cx="4224090" cy="707886"/>
          </a:xfrm>
          <a:prstGeom prst="rect">
            <a:avLst/>
          </a:prstGeom>
          <a:solidFill>
            <a:srgbClr val="F4FBFE"/>
          </a:solidFill>
          <a:ln>
            <a:solidFill>
              <a:srgbClr val="99DFF9"/>
            </a:solidFill>
          </a:ln>
        </p:spPr>
        <p:txBody>
          <a:bodyPr wrap="square" tIns="0" rtlCol="0">
            <a:noAutofit/>
          </a:bodyPr>
          <a:lstStyle/>
          <a:p>
            <a:pPr fontAlgn="ctr">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[SW1-GigabitEthernet0/0/1] </a:t>
            </a:r>
            <a:r>
              <a:rPr lang="en-US" sz="14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stp</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root-protection</a:t>
            </a:r>
          </a:p>
          <a:p>
            <a:pPr fontAlgn="ctr">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[SW1-GigabitEthernet0/0/2] </a:t>
            </a:r>
            <a:r>
              <a:rPr lang="en-US" sz="14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stp</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root-protection</a:t>
            </a:r>
            <a:endPar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6"/>
          <p:cNvSpPr txBox="1"/>
          <p:nvPr/>
        </p:nvSpPr>
        <p:spPr bwMode="gray">
          <a:xfrm>
            <a:off x="7197294" y="4922044"/>
            <a:ext cx="4224643" cy="400110"/>
          </a:xfrm>
          <a:prstGeom prst="rect">
            <a:avLst/>
          </a:prstGeom>
          <a:solidFill>
            <a:srgbClr val="F4FBFE"/>
          </a:solidFill>
          <a:ln>
            <a:solidFill>
              <a:srgbClr val="99DFF9"/>
            </a:solidFill>
          </a:ln>
        </p:spPr>
        <p:txBody>
          <a:bodyPr wrap="square" tIns="0" rtlCol="0">
            <a:noAutofit/>
          </a:bodyPr>
          <a:lstStyle/>
          <a:p>
            <a:pPr fontAlgn="ctr">
              <a:lnSpc>
                <a:spcPts val="24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[SW3] </a:t>
            </a:r>
            <a:r>
              <a:rPr lang="en-US" sz="14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stp</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bpdu</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-protection</a:t>
            </a:r>
            <a:endPar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文本框 7"/>
          <p:cNvSpPr txBox="1"/>
          <p:nvPr/>
        </p:nvSpPr>
        <p:spPr bwMode="gray">
          <a:xfrm>
            <a:off x="7102176" y="1716239"/>
            <a:ext cx="3145413" cy="338554"/>
          </a:xfrm>
          <a:prstGeom prst="rect">
            <a:avLst/>
          </a:prstGeom>
          <a:noFill/>
        </p:spPr>
        <p:txBody>
          <a:bodyPr wrap="square" rtlCol="0">
            <a:noAutofit/>
          </a:bodyPr>
          <a:lstStyle/>
          <a:p>
            <a:pPr fontAlgn="ctr">
              <a:spcBef>
                <a:spcPts val="0"/>
              </a:spcBef>
              <a:spcAft>
                <a:spcPts val="0"/>
              </a:spcAft>
            </a:pP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Enable the edge port on SW3.</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文本框 8"/>
          <p:cNvSpPr txBox="1"/>
          <p:nvPr/>
        </p:nvSpPr>
        <p:spPr bwMode="gray">
          <a:xfrm>
            <a:off x="7102176" y="2995571"/>
            <a:ext cx="3291286" cy="338554"/>
          </a:xfrm>
          <a:prstGeom prst="rect">
            <a:avLst/>
          </a:prstGeom>
          <a:noFill/>
        </p:spPr>
        <p:txBody>
          <a:bodyPr wrap="square" rtlCol="0">
            <a:noAutofit/>
          </a:bodyPr>
          <a:lstStyle/>
          <a:p>
            <a:pPr fontAlgn="ctr">
              <a:spcBef>
                <a:spcPts val="0"/>
              </a:spcBef>
              <a:spcAft>
                <a:spcPts val="0"/>
              </a:spcAft>
            </a:pP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Enable root protection on SW1.</a:t>
            </a:r>
            <a:endPar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文本框 9"/>
          <p:cNvSpPr txBox="1"/>
          <p:nvPr/>
        </p:nvSpPr>
        <p:spPr bwMode="gray">
          <a:xfrm>
            <a:off x="7102176" y="4586673"/>
            <a:ext cx="3433953" cy="338554"/>
          </a:xfrm>
          <a:prstGeom prst="rect">
            <a:avLst/>
          </a:prstGeom>
          <a:noFill/>
        </p:spPr>
        <p:txBody>
          <a:bodyPr wrap="square" rtlCol="0">
            <a:noAutofit/>
          </a:bodyPr>
          <a:lstStyle/>
          <a:p>
            <a:pPr fontAlgn="ctr">
              <a:spcBef>
                <a:spcPts val="0"/>
              </a:spcBef>
              <a:spcAft>
                <a:spcPts val="0"/>
              </a:spcAft>
            </a:pP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Enable BPDU protection on SW3.</a:t>
            </a:r>
            <a:endPar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3" name="图片 5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071634" y="1716410"/>
            <a:ext cx="540000" cy="442800"/>
          </a:xfrm>
          <a:prstGeom prst="rect">
            <a:avLst/>
          </a:prstGeom>
        </p:spPr>
      </p:pic>
      <p:pic>
        <p:nvPicPr>
          <p:cNvPr id="54" name="图片 5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94244" y="3223357"/>
            <a:ext cx="540000" cy="442800"/>
          </a:xfrm>
          <a:prstGeom prst="rect">
            <a:avLst/>
          </a:prstGeom>
        </p:spPr>
      </p:pic>
      <p:pic>
        <p:nvPicPr>
          <p:cNvPr id="55" name="图片 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549024" y="3223357"/>
            <a:ext cx="540000" cy="442800"/>
          </a:xfrm>
          <a:prstGeom prst="rect">
            <a:avLst/>
          </a:prstGeom>
        </p:spPr>
      </p:pic>
      <p:cxnSp>
        <p:nvCxnSpPr>
          <p:cNvPr id="56" name="直接连接符 55"/>
          <p:cNvCxnSpPr>
            <a:stCxn id="54" idx="3"/>
            <a:endCxn id="55" idx="1"/>
          </p:cNvCxnSpPr>
          <p:nvPr/>
        </p:nvCxnSpPr>
        <p:spPr bwMode="gray">
          <a:xfrm>
            <a:off x="2134244" y="3444757"/>
            <a:ext cx="2414780" cy="0"/>
          </a:xfrm>
          <a:prstGeom prst="line">
            <a:avLst/>
          </a:prstGeom>
          <a:noFill/>
          <a:ln w="19050" cap="flat" cmpd="sng" algn="ctr">
            <a:solidFill>
              <a:srgbClr val="1D1D1A"/>
            </a:solidFill>
            <a:prstDash val="solid"/>
            <a:miter lim="800000"/>
            <a:headEnd type="none" w="med" len="med"/>
            <a:tailEnd type="none" w="med" len="med"/>
          </a:ln>
          <a:effectLst/>
        </p:spPr>
      </p:cxnSp>
      <p:cxnSp>
        <p:nvCxnSpPr>
          <p:cNvPr id="57" name="直接连接符 56"/>
          <p:cNvCxnSpPr>
            <a:stCxn id="55" idx="0"/>
            <a:endCxn id="53" idx="3"/>
          </p:cNvCxnSpPr>
          <p:nvPr/>
        </p:nvCxnSpPr>
        <p:spPr bwMode="gray">
          <a:xfrm flipH="1" flipV="1">
            <a:off x="3611634" y="1937810"/>
            <a:ext cx="1207390" cy="1285547"/>
          </a:xfrm>
          <a:prstGeom prst="line">
            <a:avLst/>
          </a:prstGeom>
          <a:noFill/>
          <a:ln w="19050" cap="flat" cmpd="sng" algn="ctr">
            <a:solidFill>
              <a:srgbClr val="151515"/>
            </a:solidFill>
            <a:prstDash val="solid"/>
            <a:miter lim="800000"/>
          </a:ln>
          <a:effectLst/>
        </p:spPr>
      </p:cxnSp>
      <p:sp>
        <p:nvSpPr>
          <p:cNvPr id="58" name="文本框 57"/>
          <p:cNvSpPr txBox="1"/>
          <p:nvPr/>
        </p:nvSpPr>
        <p:spPr bwMode="gray">
          <a:xfrm>
            <a:off x="1049487" y="3199583"/>
            <a:ext cx="556563" cy="528350"/>
          </a:xfrm>
          <a:prstGeom prst="rect">
            <a:avLst/>
          </a:prstGeom>
          <a:noFill/>
        </p:spPr>
        <p:txBody>
          <a:bodyPr wrap="square" rtlCol="0">
            <a:noAutofit/>
          </a:bodyPr>
          <a:lstStyle/>
          <a:p>
            <a:pPr marL="0" marR="0" lvl="0" indent="0"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SW2</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文本框 58"/>
          <p:cNvSpPr txBox="1"/>
          <p:nvPr/>
        </p:nvSpPr>
        <p:spPr bwMode="gray">
          <a:xfrm>
            <a:off x="5082522" y="3199329"/>
            <a:ext cx="556563" cy="528350"/>
          </a:xfrm>
          <a:prstGeom prst="rect">
            <a:avLst/>
          </a:prstGeom>
          <a:noFill/>
        </p:spPr>
        <p:txBody>
          <a:bodyPr wrap="square" rtlCol="0">
            <a:noAutofit/>
          </a:bodyPr>
          <a:lstStyle/>
          <a:p>
            <a:pPr marL="0" marR="0" lvl="0" indent="0"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SW3</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框 59"/>
          <p:cNvSpPr txBox="1"/>
          <p:nvPr/>
        </p:nvSpPr>
        <p:spPr bwMode="gray">
          <a:xfrm>
            <a:off x="2397272" y="1371224"/>
            <a:ext cx="2030024" cy="301766"/>
          </a:xfrm>
          <a:prstGeom prst="rect">
            <a:avLst/>
          </a:prstGeom>
          <a:noFill/>
        </p:spPr>
        <p:txBody>
          <a:bodyPr wrap="square" rtlCol="0" anchor="ctr">
            <a:noAutofit/>
          </a:bodyPr>
          <a:lstStyle/>
          <a:p>
            <a:pPr marL="0" marR="0" lvl="0" indent="0" algn="ctr" defTabSz="914478" eaLnBrk="1" fontAlgn="base"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SW1 (root bridge)</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1" name="直接箭头连接符 60"/>
          <p:cNvCxnSpPr>
            <a:stCxn id="54" idx="0"/>
            <a:endCxn id="53" idx="1"/>
          </p:cNvCxnSpPr>
          <p:nvPr/>
        </p:nvCxnSpPr>
        <p:spPr bwMode="gray">
          <a:xfrm flipV="1">
            <a:off x="1864244" y="1937810"/>
            <a:ext cx="1207390" cy="1285547"/>
          </a:xfrm>
          <a:prstGeom prst="straightConnector1">
            <a:avLst/>
          </a:prstGeom>
          <a:noFill/>
          <a:ln w="19050" cap="flat" cmpd="sng" algn="ctr">
            <a:solidFill>
              <a:srgbClr val="1D1D1A"/>
            </a:solidFill>
            <a:prstDash val="solid"/>
            <a:miter lim="800000"/>
            <a:headEnd type="none" w="med" len="med"/>
            <a:tailEnd type="none" w="med" len="med"/>
          </a:ln>
          <a:effectLst/>
        </p:spPr>
      </p:cxnSp>
      <p:pic>
        <p:nvPicPr>
          <p:cNvPr id="63" name="图片 62" descr="PC.png"/>
          <p:cNvPicPr>
            <a:picLocks noChangeAspect="1"/>
          </p:cNvPicPr>
          <p:nvPr/>
        </p:nvPicPr>
        <p:blipFill>
          <a:blip r:embed="rId4" cstate="print"/>
          <a:stretch>
            <a:fillRect/>
          </a:stretch>
        </p:blipFill>
        <p:spPr bwMode="gray">
          <a:xfrm>
            <a:off x="4530743" y="4028942"/>
            <a:ext cx="576563" cy="442800"/>
          </a:xfrm>
          <a:prstGeom prst="rect">
            <a:avLst/>
          </a:prstGeom>
        </p:spPr>
      </p:pic>
      <p:cxnSp>
        <p:nvCxnSpPr>
          <p:cNvPr id="64" name="直接连接符 63"/>
          <p:cNvCxnSpPr>
            <a:stCxn id="63" idx="0"/>
            <a:endCxn id="55" idx="2"/>
          </p:cNvCxnSpPr>
          <p:nvPr/>
        </p:nvCxnSpPr>
        <p:spPr bwMode="gray">
          <a:xfrm flipH="1" flipV="1">
            <a:off x="4819024" y="3666157"/>
            <a:ext cx="1" cy="362785"/>
          </a:xfrm>
          <a:prstGeom prst="line">
            <a:avLst/>
          </a:prstGeom>
          <a:noFill/>
          <a:ln w="19050" cap="flat" cmpd="sng" algn="ctr">
            <a:solidFill>
              <a:srgbClr val="151515"/>
            </a:solidFill>
            <a:prstDash val="solid"/>
            <a:miter lim="800000"/>
          </a:ln>
          <a:effectLst/>
        </p:spPr>
      </p:cxnSp>
      <p:sp>
        <p:nvSpPr>
          <p:cNvPr id="65" name="椭圆 64"/>
          <p:cNvSpPr>
            <a:spLocks noChangeAspect="1"/>
          </p:cNvSpPr>
          <p:nvPr/>
        </p:nvSpPr>
        <p:spPr bwMode="gray">
          <a:xfrm>
            <a:off x="4691476" y="3568543"/>
            <a:ext cx="232480" cy="232480"/>
          </a:xfrm>
          <a:prstGeom prst="ellipse">
            <a:avLst/>
          </a:prstGeom>
          <a:solidFill>
            <a:schemeClr val="bg1"/>
          </a:solid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E</a:t>
            </a:r>
            <a:endParaRPr lang="en-US" altLang="zh-CN" sz="1400" b="1"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文本框 69"/>
          <p:cNvSpPr txBox="1"/>
          <p:nvPr/>
        </p:nvSpPr>
        <p:spPr bwMode="gray">
          <a:xfrm rot="18824957">
            <a:off x="2176232" y="2047503"/>
            <a:ext cx="851515" cy="307777"/>
          </a:xfrm>
          <a:prstGeom prst="rect">
            <a:avLst/>
          </a:prstGeom>
          <a:noFill/>
        </p:spPr>
        <p:txBody>
          <a:bodyPr wrap="square" rtlCol="0">
            <a:noAutofit/>
          </a:bodyPr>
          <a:lstStyle/>
          <a:p>
            <a:pPr fontAlgn="ctr">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文本框 70"/>
          <p:cNvSpPr txBox="1"/>
          <p:nvPr/>
        </p:nvSpPr>
        <p:spPr bwMode="gray">
          <a:xfrm rot="18824957">
            <a:off x="1888003" y="2819681"/>
            <a:ext cx="851515" cy="307777"/>
          </a:xfrm>
          <a:prstGeom prst="rect">
            <a:avLst/>
          </a:prstGeom>
          <a:noFill/>
        </p:spPr>
        <p:txBody>
          <a:bodyPr wrap="square" rtlCol="0">
            <a:noAutofit/>
          </a:bodyPr>
          <a:lstStyle/>
          <a:p>
            <a:pPr fontAlgn="ctr">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文本框 71"/>
          <p:cNvSpPr txBox="1"/>
          <p:nvPr/>
        </p:nvSpPr>
        <p:spPr bwMode="gray">
          <a:xfrm>
            <a:off x="2087366" y="3472622"/>
            <a:ext cx="851515" cy="307777"/>
          </a:xfrm>
          <a:prstGeom prst="rect">
            <a:avLst/>
          </a:prstGeom>
          <a:noFill/>
        </p:spPr>
        <p:txBody>
          <a:bodyPr wrap="square" rtlCol="0">
            <a:noAutofit/>
          </a:bodyPr>
          <a:lstStyle/>
          <a:p>
            <a:pPr fontAlgn="ctr">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文本框 72"/>
          <p:cNvSpPr txBox="1"/>
          <p:nvPr/>
        </p:nvSpPr>
        <p:spPr bwMode="gray">
          <a:xfrm>
            <a:off x="3708212" y="3472622"/>
            <a:ext cx="851515" cy="307777"/>
          </a:xfrm>
          <a:prstGeom prst="rect">
            <a:avLst/>
          </a:prstGeom>
          <a:noFill/>
        </p:spPr>
        <p:txBody>
          <a:bodyPr wrap="square" rtlCol="0">
            <a:noAutofit/>
          </a:bodyPr>
          <a:lstStyle/>
          <a:p>
            <a:pPr fontAlgn="ctr">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文本框 74"/>
          <p:cNvSpPr txBox="1"/>
          <p:nvPr/>
        </p:nvSpPr>
        <p:spPr bwMode="gray">
          <a:xfrm rot="2790368">
            <a:off x="3900637" y="2790958"/>
            <a:ext cx="851515" cy="307777"/>
          </a:xfrm>
          <a:prstGeom prst="rect">
            <a:avLst/>
          </a:prstGeom>
          <a:noFill/>
        </p:spPr>
        <p:txBody>
          <a:bodyPr wrap="square" rtlCol="0">
            <a:noAutofit/>
          </a:bodyPr>
          <a:lstStyle/>
          <a:p>
            <a:pPr fontAlgn="ctr">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文本框 75"/>
          <p:cNvSpPr txBox="1"/>
          <p:nvPr/>
        </p:nvSpPr>
        <p:spPr bwMode="gray">
          <a:xfrm>
            <a:off x="5082522" y="3924404"/>
            <a:ext cx="396262" cy="528350"/>
          </a:xfrm>
          <a:prstGeom prst="rect">
            <a:avLst/>
          </a:prstGeom>
          <a:noFill/>
        </p:spPr>
        <p:txBody>
          <a:bodyPr wrap="square" rtlCol="0">
            <a:noAutofit/>
          </a:bodyPr>
          <a:lstStyle/>
          <a:p>
            <a:pPr marL="0" marR="0" lvl="0" indent="0" defTabSz="914478" eaLnBrk="1" fontAlgn="ctr" latinLnBrk="0" hangingPunct="1">
              <a:lnSpc>
                <a:spcPts val="344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PC</a:t>
            </a:r>
            <a:endParaRPr kumimoji="0" lang="en-US" altLang="zh-CN" sz="1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p:cNvSpPr txBox="1"/>
          <p:nvPr/>
        </p:nvSpPr>
        <p:spPr bwMode="gray">
          <a:xfrm>
            <a:off x="4891946" y="3626510"/>
            <a:ext cx="723275" cy="307777"/>
          </a:xfrm>
          <a:prstGeom prst="rect">
            <a:avLst/>
          </a:prstGeom>
          <a:noFill/>
        </p:spPr>
        <p:txBody>
          <a:bodyPr wrap="square" rtlCol="0">
            <a:noAutofit/>
          </a:bodyPr>
          <a:lstStyle/>
          <a:p>
            <a:pPr fontAlgn="ctr">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E0/0/1</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bwMode="gray">
          <a:xfrm rot="2865842">
            <a:off x="3650067" y="2033276"/>
            <a:ext cx="851515" cy="307777"/>
          </a:xfrm>
          <a:prstGeom prst="rect">
            <a:avLst/>
          </a:prstGeom>
          <a:noFill/>
        </p:spPr>
        <p:txBody>
          <a:bodyPr wrap="square" rtlCol="0">
            <a:noAutofit/>
          </a:bodyPr>
          <a:lstStyle/>
          <a:p>
            <a:pPr fontAlgn="ctr">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33430712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dirty="0" smtClean="0">
                <a:sym typeface="Huawei Sans" panose="020C0503030203020204" pitchFamily="34" charset="0"/>
              </a:rPr>
              <a:t>(Multiple) Which of the following are RSTP port states? (     )</a:t>
            </a:r>
          </a:p>
          <a:p>
            <a:pPr lvl="1"/>
            <a:r>
              <a:rPr lang="en-US" dirty="0" smtClean="0">
                <a:ea typeface="方正兰亭黑简体" panose="02000000000000000000" pitchFamily="2" charset="-122"/>
                <a:sym typeface="Huawei Sans" panose="020C0503030203020204" pitchFamily="34" charset="0"/>
              </a:rPr>
              <a:t>Idle</a:t>
            </a:r>
          </a:p>
          <a:p>
            <a:pPr lvl="1"/>
            <a:r>
              <a:rPr lang="en-US" dirty="0" smtClean="0">
                <a:ea typeface="方正兰亭黑简体" panose="02000000000000000000" pitchFamily="2" charset="-122"/>
                <a:sym typeface="Huawei Sans" panose="020C0503030203020204" pitchFamily="34" charset="0"/>
              </a:rPr>
              <a:t>Discarding</a:t>
            </a:r>
          </a:p>
          <a:p>
            <a:pPr lvl="1"/>
            <a:r>
              <a:rPr lang="en-US" dirty="0" smtClean="0">
                <a:ea typeface="方正兰亭黑简体" panose="02000000000000000000" pitchFamily="2" charset="-122"/>
                <a:sym typeface="Huawei Sans" panose="020C0503030203020204" pitchFamily="34" charset="0"/>
              </a:rPr>
              <a:t>Forwarding</a:t>
            </a:r>
          </a:p>
          <a:p>
            <a:pPr lvl="1"/>
            <a:r>
              <a:rPr lang="en-US" dirty="0" smtClean="0">
                <a:ea typeface="方正兰亭黑简体" panose="02000000000000000000" pitchFamily="2" charset="-122"/>
                <a:sym typeface="Huawei Sans" panose="020C0503030203020204" pitchFamily="34" charset="0"/>
              </a:rPr>
              <a:t>Learning</a:t>
            </a:r>
          </a:p>
          <a:p>
            <a:r>
              <a:rPr lang="en-US" dirty="0" smtClean="0">
                <a:sym typeface="Huawei Sans" panose="020C0503030203020204" pitchFamily="34" charset="0"/>
              </a:rPr>
              <a:t>(</a:t>
            </a:r>
            <a:r>
              <a:rPr lang="en-US" altLang="zh-CN" dirty="0" err="1" smtClean="0">
                <a:sym typeface="Huawei Sans" panose="020C0503030203020204" pitchFamily="34" charset="0"/>
              </a:rPr>
              <a:t>TorF</a:t>
            </a:r>
            <a:r>
              <a:rPr lang="en-US" dirty="0" smtClean="0">
                <a:sym typeface="Huawei Sans" panose="020C0503030203020204" pitchFamily="34" charset="0"/>
              </a:rPr>
              <a:t>) RSTP root protection must be configured on the root port of the device. </a:t>
            </a:r>
            <a:r>
              <a:rPr lang="en-US" altLang="zh-CN" dirty="0" smtClean="0">
                <a:sym typeface="Huawei Sans" panose="020C0503030203020204" pitchFamily="34" charset="0"/>
              </a:rPr>
              <a:t>(     )</a:t>
            </a:r>
          </a:p>
        </p:txBody>
      </p:sp>
    </p:spTree>
    <p:extLst>
      <p:ext uri="{BB962C8B-B14F-4D97-AF65-F5344CB8AC3E}">
        <p14:creationId xmlns:p14="http://schemas.microsoft.com/office/powerpoint/2010/main" val="81147608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mtClean="0">
                <a:sym typeface="Huawei Sans" panose="020C0503030203020204" pitchFamily="34" charset="0"/>
              </a:rPr>
              <a:t>STP prevents loops on a LAN. Devices running STP exchange information with one another to discover loops on the network, and block certain ports to eliminate loops. With the growth in scale of LANs, STP has become an important protocol for a LAN.</a:t>
            </a:r>
          </a:p>
          <a:p>
            <a:r>
              <a:rPr lang="en-US" smtClean="0">
                <a:sym typeface="Huawei Sans" panose="020C0503030203020204" pitchFamily="34" charset="0"/>
              </a:rPr>
              <a:t>Based on STP, RSTP has many improvements and greatly speeds up network convergence.</a:t>
            </a:r>
            <a:endParaRPr lang="en-US" altLang="zh-CN" smtClean="0">
              <a:sym typeface="Huawei Sans" panose="020C0503030203020204" pitchFamily="34" charset="0"/>
            </a:endParaRPr>
          </a:p>
          <a:p>
            <a:r>
              <a:rPr lang="en-US" smtClean="0">
                <a:sym typeface="Huawei Sans" panose="020C0503030203020204" pitchFamily="34" charset="0"/>
              </a:rPr>
              <a:t>This document describes seven improvements of RSTP compared with STP, including the port role, port status, BPDU format, BPDU processing mode, fast convergence mechanism, topology change mechanism, and four protection features.</a:t>
            </a: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206408928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Introduction to RSTP</a:t>
            </a:r>
            <a:endParaRPr lang="en-US" altLang="zh-CN"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a:buFont typeface="微软雅黑" panose="020B0503020204020204" pitchFamily="34" charset="-122"/>
              <a:buChar char="▪"/>
            </a:pP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STP Review and Defects</a:t>
            </a:r>
            <a:endParaRPr lang="en-US" altLang="zh-CN"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RSTP Overview</a:t>
            </a:r>
            <a:endParaRPr lang="en-US" altLang="zh-CN"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Improvements Made in RSTP</a:t>
            </a:r>
            <a:endParaRPr lang="en-US" altLang="zh-CN"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Working Mechanism of RSTP</a:t>
            </a:r>
          </a:p>
          <a:p>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RSTP Configurations</a:t>
            </a:r>
            <a:endParaRPr lang="en-US" altLang="zh-CN"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94824262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30173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smtClean="0">
                <a:latin typeface="Huawei Sans" panose="020C0503030203020204" pitchFamily="34" charset="0"/>
                <a:ea typeface="方正兰亭黑简体" panose="02000000000000000000" pitchFamily="2" charset="-122"/>
                <a:sym typeface="Huawei Sans" panose="020C0503030203020204" pitchFamily="34" charset="0"/>
              </a:rPr>
              <a:t>Review: </a:t>
            </a:r>
            <a:r>
              <a:rPr lang="en-US" smtClean="0">
                <a:latin typeface="Huawei Sans" panose="020C0503030203020204" pitchFamily="34" charset="0"/>
                <a:ea typeface="方正兰亭黑简体" panose="02000000000000000000" pitchFamily="2" charset="-122"/>
                <a:sym typeface="Huawei Sans" panose="020C0503030203020204" pitchFamily="34" charset="0"/>
              </a:rPr>
              <a:t>STP Implementation</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0" name="组合 29"/>
          <p:cNvGrpSpPr/>
          <p:nvPr/>
        </p:nvGrpSpPr>
        <p:grpSpPr bwMode="gray">
          <a:xfrm>
            <a:off x="705450" y="1737103"/>
            <a:ext cx="4934273" cy="2801455"/>
            <a:chOff x="6164554" y="1189874"/>
            <a:chExt cx="4934273" cy="2801455"/>
          </a:xfrm>
        </p:grpSpPr>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293600" y="1790950"/>
              <a:ext cx="720000" cy="590400"/>
            </a:xfrm>
            <a:prstGeom prst="rect">
              <a:avLst/>
            </a:prstGeom>
          </p:spPr>
        </p:pic>
        <p:pic>
          <p:nvPicPr>
            <p:cNvPr id="32" name="图片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825849" y="3400929"/>
              <a:ext cx="720000" cy="590400"/>
            </a:xfrm>
            <a:prstGeom prst="rect">
              <a:avLst/>
            </a:prstGeom>
          </p:spPr>
        </p:pic>
        <p:pic>
          <p:nvPicPr>
            <p:cNvPr id="33" name="图片 3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761350" y="3400929"/>
              <a:ext cx="720000" cy="590400"/>
            </a:xfrm>
            <a:prstGeom prst="rect">
              <a:avLst/>
            </a:prstGeom>
          </p:spPr>
        </p:pic>
        <p:cxnSp>
          <p:nvCxnSpPr>
            <p:cNvPr id="34" name="直接连接符 33"/>
            <p:cNvCxnSpPr>
              <a:stCxn id="32" idx="3"/>
              <a:endCxn id="33" idx="1"/>
            </p:cNvCxnSpPr>
            <p:nvPr/>
          </p:nvCxnSpPr>
          <p:spPr bwMode="gray">
            <a:xfrm>
              <a:off x="7545849" y="3696129"/>
              <a:ext cx="2215501" cy="0"/>
            </a:xfrm>
            <a:prstGeom prst="line">
              <a:avLst/>
            </a:prstGeom>
            <a:noFill/>
            <a:ln w="19050" cap="flat" cmpd="sng" algn="ctr">
              <a:solidFill>
                <a:srgbClr val="151515"/>
              </a:solidFill>
              <a:prstDash val="solid"/>
              <a:miter lim="800000"/>
            </a:ln>
            <a:effectLst/>
          </p:spPr>
        </p:cxnSp>
        <p:cxnSp>
          <p:nvCxnSpPr>
            <p:cNvPr id="35" name="直接连接符 34"/>
            <p:cNvCxnSpPr>
              <a:stCxn id="33" idx="0"/>
              <a:endCxn id="31" idx="3"/>
            </p:cNvCxnSpPr>
            <p:nvPr/>
          </p:nvCxnSpPr>
          <p:spPr bwMode="gray">
            <a:xfrm flipH="1" flipV="1">
              <a:off x="9013600" y="2086150"/>
              <a:ext cx="1107750" cy="1314779"/>
            </a:xfrm>
            <a:prstGeom prst="line">
              <a:avLst/>
            </a:prstGeom>
            <a:noFill/>
            <a:ln w="19050" cap="flat" cmpd="sng" algn="ctr">
              <a:solidFill>
                <a:srgbClr val="151515"/>
              </a:solidFill>
              <a:prstDash val="solid"/>
              <a:miter lim="800000"/>
            </a:ln>
            <a:effectLst/>
          </p:spPr>
        </p:cxnSp>
        <p:sp>
          <p:nvSpPr>
            <p:cNvPr id="36" name="文本框 35"/>
            <p:cNvSpPr txBox="1"/>
            <p:nvPr/>
          </p:nvSpPr>
          <p:spPr bwMode="gray">
            <a:xfrm>
              <a:off x="6164554" y="3451620"/>
              <a:ext cx="615874" cy="528350"/>
            </a:xfrm>
            <a:prstGeom prst="rect">
              <a:avLst/>
            </a:prstGeom>
            <a:noFill/>
          </p:spPr>
          <p:txBody>
            <a:bodyPr wrap="square" rtlCol="0">
              <a:noAutofit/>
            </a:bodyPr>
            <a:lstStyle/>
            <a:p>
              <a:pPr marL="0" marR="0" lvl="0" indent="0" defTabSz="914478" eaLnBrk="1" fontAlgn="ctr" latinLnBrk="0" hangingPunct="1">
                <a:lnSpc>
                  <a:spcPts val="3440"/>
                </a:lnSpc>
                <a:spcBef>
                  <a:spcPts val="0"/>
                </a:spcBef>
                <a:spcAft>
                  <a:spcPts val="0"/>
                </a:spcAft>
                <a:buClrTx/>
                <a:buSzTx/>
                <a:buFontTx/>
                <a:buNone/>
                <a:tabLst/>
                <a:defRPr/>
              </a:pPr>
              <a:r>
                <a:rPr lang="en-US" sz="16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SW2</a:t>
              </a:r>
              <a:endParaRPr kumimoji="0" lang="en-US" altLang="zh-CN" sz="16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p:cNvSpPr txBox="1"/>
            <p:nvPr/>
          </p:nvSpPr>
          <p:spPr bwMode="gray">
            <a:xfrm>
              <a:off x="10481350" y="3451620"/>
              <a:ext cx="617477" cy="528350"/>
            </a:xfrm>
            <a:prstGeom prst="rect">
              <a:avLst/>
            </a:prstGeom>
            <a:noFill/>
          </p:spPr>
          <p:txBody>
            <a:bodyPr wrap="square" rtlCol="0">
              <a:noAutofit/>
            </a:bodyPr>
            <a:lstStyle/>
            <a:p>
              <a:pPr marL="0" marR="0" lvl="0" indent="0" defTabSz="914478" eaLnBrk="1" fontAlgn="ctr" latinLnBrk="0" hangingPunct="1">
                <a:lnSpc>
                  <a:spcPts val="3440"/>
                </a:lnSpc>
                <a:spcBef>
                  <a:spcPts val="0"/>
                </a:spcBef>
                <a:spcAft>
                  <a:spcPts val="0"/>
                </a:spcAft>
                <a:buClrTx/>
                <a:buSzTx/>
                <a:buFontTx/>
                <a:buNone/>
                <a:tabLst/>
                <a:defRPr/>
              </a:pPr>
              <a:r>
                <a:rPr lang="en-US" sz="16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SW3</a:t>
              </a:r>
              <a:endParaRPr kumimoji="0" lang="en-US" altLang="zh-CN" sz="16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p:cNvSpPr txBox="1"/>
            <p:nvPr/>
          </p:nvSpPr>
          <p:spPr bwMode="gray">
            <a:xfrm>
              <a:off x="7695290" y="1189874"/>
              <a:ext cx="1890262" cy="528350"/>
            </a:xfrm>
            <a:prstGeom prst="rect">
              <a:avLst/>
            </a:prstGeom>
            <a:noFill/>
          </p:spPr>
          <p:txBody>
            <a:bodyPr wrap="square" rtlCol="0">
              <a:noAutofit/>
            </a:bodyPr>
            <a:lstStyle/>
            <a:p>
              <a:pPr marL="0" marR="0" lvl="0" indent="0" algn="ctr" defTabSz="914478" eaLnBrk="1" fontAlgn="ctr" latinLnBrk="0" hangingPunct="1">
                <a:lnSpc>
                  <a:spcPts val="3440"/>
                </a:lnSpc>
                <a:spcBef>
                  <a:spcPts val="0"/>
                </a:spcBef>
                <a:spcAft>
                  <a:spcPts val="0"/>
                </a:spcAft>
                <a:buClrTx/>
                <a:buSzTx/>
                <a:buFontTx/>
                <a:buNone/>
                <a:tabLst/>
                <a:defRPr/>
              </a:pPr>
              <a:r>
                <a:rPr lang="en-US" sz="16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SW1 (root bridge)</a:t>
              </a:r>
              <a:endParaRPr kumimoji="0" lang="en-US" altLang="zh-CN" sz="16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9" name="直接箭头连接符 38"/>
            <p:cNvCxnSpPr>
              <a:stCxn id="32" idx="0"/>
              <a:endCxn id="31" idx="1"/>
            </p:cNvCxnSpPr>
            <p:nvPr/>
          </p:nvCxnSpPr>
          <p:spPr bwMode="gray">
            <a:xfrm flipV="1">
              <a:off x="7185849" y="2086150"/>
              <a:ext cx="1107751" cy="1314779"/>
            </a:xfrm>
            <a:prstGeom prst="straightConnector1">
              <a:avLst/>
            </a:prstGeom>
            <a:noFill/>
            <a:ln w="19050" cap="flat" cmpd="sng" algn="ctr">
              <a:solidFill>
                <a:srgbClr val="1D1D1A"/>
              </a:solidFill>
              <a:prstDash val="solid"/>
              <a:miter lim="800000"/>
              <a:headEnd type="none" w="med" len="med"/>
              <a:tailEnd type="none" w="med" len="med"/>
            </a:ln>
            <a:effectLst/>
          </p:spPr>
        </p:cxnSp>
      </p:grpSp>
      <p:sp>
        <p:nvSpPr>
          <p:cNvPr id="53" name="圆角矩形 75"/>
          <p:cNvSpPr/>
          <p:nvPr/>
        </p:nvSpPr>
        <p:spPr bwMode="gray">
          <a:xfrm>
            <a:off x="6437283" y="1238109"/>
            <a:ext cx="5195918" cy="394020"/>
          </a:xfrm>
          <a:prstGeom prst="roundRect">
            <a:avLst>
              <a:gd name="adj" fmla="val 10604"/>
            </a:avLst>
          </a:prstGeom>
          <a:solidFill>
            <a:srgbClr val="00B0F0"/>
          </a:solidFill>
          <a:ln>
            <a:noFill/>
          </a:ln>
        </p:spPr>
        <p:txBody>
          <a:bodyPr wrap="square" rtlCol="0" anchor="ctr" anchorCtr="0">
            <a:noAutofit/>
          </a:bodyPr>
          <a:lstStyle/>
          <a:p>
            <a:pPr algn="ctr" fontAlgn="ctr"/>
            <a:r>
              <a:rPr lang="en-US" sz="16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STP Configuration BPDUs</a:t>
            </a: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圆角矩形 75"/>
          <p:cNvSpPr/>
          <p:nvPr/>
        </p:nvSpPr>
        <p:spPr bwMode="gray">
          <a:xfrm>
            <a:off x="6437284" y="1669614"/>
            <a:ext cx="5195917" cy="398823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108000" rIns="180000" bIns="108000" rtlCol="0" anchor="ctr" anchorCtr="0">
            <a:noAutofit/>
          </a:bodyPr>
          <a:lstStyle/>
          <a:p>
            <a:pPr marL="177800" indent="-177800" fontAlgn="ctr">
              <a:lnSpc>
                <a:spcPts val="2600"/>
              </a:lnSpc>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STP transmits configuration BPDUs between switches to elect the root switch (or root bridge) and determine the role and status of each switch port.</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indent="-180000" fontAlgn="ctr">
              <a:lnSpc>
                <a:spcPts val="2600"/>
              </a:lnSpc>
              <a:spcAft>
                <a:spcPts val="600"/>
              </a:spcAft>
              <a:buFont typeface="Huawei Sans" panose="020C0503030203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Each switch actively sends configuration BPDUs during initialization.</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indent="-180000" fontAlgn="ctr">
              <a:lnSpc>
                <a:spcPts val="2600"/>
              </a:lnSpc>
              <a:spcAft>
                <a:spcPts val="600"/>
              </a:spcAft>
              <a:buFont typeface="Huawei Sans" panose="020C0503030203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After the network topology becomes stable, only the root bridge proactively sends configuration BPDUs. Other bridges send configuration BPDUs only after receiving configuration BPDUs from uplink devices.</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600"/>
              </a:lnSpc>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 configuration BPDU contains parameters such as the bridge ID, path cost, and port ID.</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9" name="直接箭头连接符 58"/>
          <p:cNvCxnSpPr/>
          <p:nvPr/>
        </p:nvCxnSpPr>
        <p:spPr bwMode="ltGray">
          <a:xfrm rot="21240812">
            <a:off x="4050458" y="2846619"/>
            <a:ext cx="398154" cy="626269"/>
          </a:xfrm>
          <a:prstGeom prst="straightConnector1">
            <a:avLst/>
          </a:prstGeom>
          <a:ln w="381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2" name="文本框 61"/>
          <p:cNvSpPr txBox="1"/>
          <p:nvPr/>
        </p:nvSpPr>
        <p:spPr bwMode="ltGray">
          <a:xfrm>
            <a:off x="4065452" y="4698261"/>
            <a:ext cx="2221483" cy="584775"/>
          </a:xfrm>
          <a:prstGeom prst="rect">
            <a:avLst/>
          </a:prstGeom>
          <a:noFill/>
        </p:spPr>
        <p:txBody>
          <a:bodyPr wrap="square" rtlCol="0" anchor="ctr">
            <a:noAutofit/>
          </a:bodyPr>
          <a:lstStyle/>
          <a:p>
            <a:pPr fontAlgn="ctr">
              <a:spcBef>
                <a:spcPts val="0"/>
              </a:spcBef>
              <a:spcAft>
                <a:spcPts val="0"/>
              </a:spcAft>
            </a:pPr>
            <a:r>
              <a:rPr lang="en-US" sz="1600" b="1" dirty="0" smtClean="0">
                <a:solidFill>
                  <a:prstClr val="white">
                    <a:lumMod val="75000"/>
                  </a:prstClr>
                </a:solidFill>
                <a:latin typeface="Huawei Sans" panose="020C0503030203020204" pitchFamily="34" charset="0"/>
                <a:ea typeface="方正兰亭黑简体" panose="02000000000000000000" pitchFamily="2" charset="-122"/>
                <a:sym typeface="Huawei Sans" panose="020C0503030203020204" pitchFamily="34" charset="0"/>
              </a:rPr>
              <a:t>Configuration BPDU</a:t>
            </a:r>
            <a:endParaRPr lang="en-US" sz="1600" b="1" dirty="0">
              <a:solidFill>
                <a:prstClr val="white">
                  <a:lumMod val="7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4" name="直接箭头连接符 63"/>
          <p:cNvCxnSpPr/>
          <p:nvPr/>
        </p:nvCxnSpPr>
        <p:spPr bwMode="ltGray">
          <a:xfrm flipH="1">
            <a:off x="1906211" y="2891531"/>
            <a:ext cx="526505" cy="592006"/>
          </a:xfrm>
          <a:prstGeom prst="straightConnector1">
            <a:avLst/>
          </a:prstGeom>
          <a:ln w="381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9" name="文本框 68"/>
          <p:cNvSpPr txBox="1"/>
          <p:nvPr/>
        </p:nvSpPr>
        <p:spPr bwMode="gray">
          <a:xfrm>
            <a:off x="551238" y="2861888"/>
            <a:ext cx="1728770" cy="338554"/>
          </a:xfrm>
          <a:prstGeom prst="rect">
            <a:avLst/>
          </a:prstGeom>
          <a:noFill/>
        </p:spPr>
        <p:txBody>
          <a:bodyPr wrap="square" rtlCol="0">
            <a:noAutofit/>
          </a:bodyPr>
          <a:lstStyle/>
          <a:p>
            <a:pPr fontAlgn="ctr">
              <a:spcBef>
                <a:spcPts val="0"/>
              </a:spcBef>
              <a:spcAft>
                <a:spcPts val="0"/>
              </a:spcAft>
            </a:pPr>
            <a:r>
              <a:rPr lang="en-US" sz="16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Hello Time: 2s</a:t>
            </a:r>
            <a:endParaRPr lang="en-US" sz="16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56" name="表格 55"/>
          <p:cNvGraphicFramePr>
            <a:graphicFrameLocks noGrp="1"/>
          </p:cNvGraphicFramePr>
          <p:nvPr>
            <p:extLst>
              <p:ext uri="{D42A27DB-BD31-4B8C-83A1-F6EECF244321}">
                <p14:modId xmlns:p14="http://schemas.microsoft.com/office/powerpoint/2010/main" val="2428904291"/>
              </p:ext>
            </p:extLst>
          </p:nvPr>
        </p:nvGraphicFramePr>
        <p:xfrm>
          <a:off x="1013388" y="5774002"/>
          <a:ext cx="8867591" cy="518124"/>
        </p:xfrm>
        <a:graphic>
          <a:graphicData uri="http://schemas.openxmlformats.org/drawingml/2006/table">
            <a:tbl>
              <a:tblPr firstRow="1" bandRow="1">
                <a:tableStyleId>{2D5ABB26-0587-4C30-8999-92F81FD0307C}</a:tableStyleId>
              </a:tblPr>
              <a:tblGrid>
                <a:gridCol w="617763"/>
                <a:gridCol w="617763"/>
                <a:gridCol w="754883"/>
                <a:gridCol w="656422"/>
                <a:gridCol w="754883"/>
                <a:gridCol w="617036"/>
                <a:gridCol w="754883"/>
                <a:gridCol w="617036"/>
                <a:gridCol w="951810"/>
                <a:gridCol w="754883"/>
                <a:gridCol w="754883"/>
                <a:gridCol w="1015346"/>
              </a:tblGrid>
              <a:tr h="427558">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PID</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04" marR="91404" marT="45702" marB="45702"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PVI</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04" marR="91404" marT="45702" marB="45702"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BPDU</a:t>
                      </a:r>
                    </a:p>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Type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04" marR="91404" marT="45702" marB="45702"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Flag</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04" marR="91404" marT="45702" marB="45702"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Root</a:t>
                      </a:r>
                    </a:p>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ID</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04" marR="91404" marT="45702" marB="45702"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RPC</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04" marR="91404" marT="45702" marB="45702"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Bridge</a:t>
                      </a:r>
                    </a:p>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ID</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04" marR="91404" marT="45702" marB="45702"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Port</a:t>
                      </a:r>
                    </a:p>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ID</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04" marR="91404" marT="45702" marB="45702"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Message</a:t>
                      </a:r>
                    </a:p>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Age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04" marR="91404" marT="45702" marB="45702"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Max</a:t>
                      </a:r>
                    </a:p>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Age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04" marR="91404" marT="45702" marB="45702"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Hello</a:t>
                      </a:r>
                    </a:p>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Time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04" marR="91404" marT="45702" marB="45702"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Forward</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Delay</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04" marR="91404" marT="45702" marB="45702"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r>
            </a:tbl>
          </a:graphicData>
        </a:graphic>
      </p:graphicFrame>
      <p:sp>
        <p:nvSpPr>
          <p:cNvPr id="58" name="椭圆 57"/>
          <p:cNvSpPr>
            <a:spLocks noChangeAspect="1"/>
          </p:cNvSpPr>
          <p:nvPr/>
        </p:nvSpPr>
        <p:spPr bwMode="ltGray">
          <a:xfrm>
            <a:off x="3854108" y="4908454"/>
            <a:ext cx="211345" cy="211345"/>
          </a:xfrm>
          <a:prstGeom prst="ellipse">
            <a:avLst/>
          </a:prstGeom>
          <a:solidFill>
            <a:schemeClr val="bg1"/>
          </a:solid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椭圆 69"/>
          <p:cNvSpPr>
            <a:spLocks noChangeAspect="1"/>
          </p:cNvSpPr>
          <p:nvPr/>
        </p:nvSpPr>
        <p:spPr bwMode="ltGray">
          <a:xfrm>
            <a:off x="2295698" y="2790783"/>
            <a:ext cx="211345" cy="211345"/>
          </a:xfrm>
          <a:prstGeom prst="ellipse">
            <a:avLst/>
          </a:prstGeom>
          <a:solidFill>
            <a:schemeClr val="bg1"/>
          </a:solid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椭圆 70"/>
          <p:cNvSpPr>
            <a:spLocks noChangeAspect="1"/>
          </p:cNvSpPr>
          <p:nvPr/>
        </p:nvSpPr>
        <p:spPr bwMode="ltGray">
          <a:xfrm>
            <a:off x="3915103" y="2790783"/>
            <a:ext cx="211345" cy="211345"/>
          </a:xfrm>
          <a:prstGeom prst="ellipse">
            <a:avLst/>
          </a:prstGeom>
          <a:solidFill>
            <a:schemeClr val="bg1"/>
          </a:solid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9" name="直接箭头连接符 78"/>
          <p:cNvCxnSpPr/>
          <p:nvPr/>
        </p:nvCxnSpPr>
        <p:spPr bwMode="ltGray">
          <a:xfrm flipV="1">
            <a:off x="2653884" y="4412678"/>
            <a:ext cx="900000" cy="0"/>
          </a:xfrm>
          <a:prstGeom prst="straightConnector1">
            <a:avLst/>
          </a:prstGeom>
          <a:ln w="381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1" name="椭圆 80"/>
          <p:cNvSpPr>
            <a:spLocks noChangeAspect="1"/>
          </p:cNvSpPr>
          <p:nvPr/>
        </p:nvSpPr>
        <p:spPr bwMode="ltGray">
          <a:xfrm>
            <a:off x="2543834" y="4327213"/>
            <a:ext cx="211345" cy="211345"/>
          </a:xfrm>
          <a:prstGeom prst="ellipse">
            <a:avLst/>
          </a:prstGeom>
          <a:solidFill>
            <a:schemeClr val="bg1"/>
          </a:solid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文本框 24"/>
          <p:cNvSpPr txBox="1"/>
          <p:nvPr/>
        </p:nvSpPr>
        <p:spPr bwMode="gray">
          <a:xfrm>
            <a:off x="957691" y="5346773"/>
            <a:ext cx="3704555" cy="311078"/>
          </a:xfrm>
          <a:prstGeom prst="rect">
            <a:avLst/>
          </a:prstGeom>
          <a:noFill/>
        </p:spPr>
        <p:txBody>
          <a:bodyPr wrap="square" rtlCol="0">
            <a:noAutofit/>
          </a:bodyPr>
          <a:lstStyle/>
          <a:p>
            <a:pPr fontAlgn="ctr">
              <a:spcBef>
                <a:spcPts val="0"/>
              </a:spcBef>
              <a:spcAft>
                <a:spcPts val="600"/>
              </a:spcAft>
            </a:pPr>
            <a:r>
              <a:rPr lang="en-US" sz="16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Format of configuration BPDUs</a:t>
            </a:r>
            <a:endParaRPr lang="en-US" altLang="zh-CN" sz="16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6874161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88874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9" name="组合 28"/>
          <p:cNvGrpSpPr>
            <a:grpSpLocks noChangeAspect="1"/>
          </p:cNvGrpSpPr>
          <p:nvPr/>
        </p:nvGrpSpPr>
        <p:grpSpPr bwMode="blackGray">
          <a:xfrm>
            <a:off x="4241465" y="5776341"/>
            <a:ext cx="234000" cy="234000"/>
            <a:chOff x="5076056" y="3356992"/>
            <a:chExt cx="436268" cy="436268"/>
          </a:xfrm>
        </p:grpSpPr>
        <p:sp>
          <p:nvSpPr>
            <p:cNvPr id="90" name="椭圆 27"/>
            <p:cNvSpPr/>
            <p:nvPr/>
          </p:nvSpPr>
          <p:spPr bwMode="black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禁止符 23"/>
            <p:cNvSpPr/>
            <p:nvPr/>
          </p:nvSpPr>
          <p:spPr bwMode="blackGray">
            <a:xfrm>
              <a:off x="5076056" y="3356992"/>
              <a:ext cx="436268" cy="436268"/>
            </a:xfrm>
            <a:prstGeom prst="noSmoking">
              <a:avLst>
                <a:gd name="adj" fmla="val 15475"/>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 name="标题 1"/>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Review: STP Tree Generation Process</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圆角矩形 75"/>
          <p:cNvSpPr/>
          <p:nvPr/>
        </p:nvSpPr>
        <p:spPr bwMode="gray">
          <a:xfrm>
            <a:off x="6172200" y="1266422"/>
            <a:ext cx="5526073" cy="394020"/>
          </a:xfrm>
          <a:prstGeom prst="roundRect">
            <a:avLst>
              <a:gd name="adj" fmla="val 10604"/>
            </a:avLst>
          </a:prstGeom>
          <a:solidFill>
            <a:srgbClr val="00B0F0"/>
          </a:solidFill>
          <a:ln>
            <a:noFill/>
          </a:ln>
        </p:spPr>
        <p:txBody>
          <a:bodyPr wrap="square" rtlCol="0" anchor="ctr" anchorCtr="0">
            <a:noAutofit/>
          </a:bodyPr>
          <a:lstStyle/>
          <a:p>
            <a:pPr algn="ctr" fontAlgn="ctr"/>
            <a:r>
              <a:rPr lang="en-US" sz="16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Four Steps of STP Calculation</a:t>
            </a:r>
            <a:endPar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圆角矩形 75"/>
          <p:cNvSpPr/>
          <p:nvPr/>
        </p:nvSpPr>
        <p:spPr bwMode="gray">
          <a:xfrm>
            <a:off x="6196633" y="1665404"/>
            <a:ext cx="5501641" cy="471200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108000" rIns="180000" bIns="108000" rtlCol="0" anchor="ctr" anchorCtr="0">
            <a:noAutofit/>
          </a:bodyPr>
          <a:lstStyle/>
          <a:p>
            <a:pPr marL="177800" indent="-177800" fontAlgn="ctr">
              <a:lnSpc>
                <a:spcPts val="2600"/>
              </a:lnSpc>
              <a:spcBef>
                <a:spcPts val="0"/>
              </a:spcBef>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Roles are elected by comparing the following four parameters:</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indent="-180000" fontAlgn="ctr">
              <a:lnSpc>
                <a:spcPts val="2600"/>
              </a:lnSpc>
              <a:spcBef>
                <a:spcPts val="0"/>
              </a:spcBef>
              <a:spcAft>
                <a:spcPts val="600"/>
              </a:spcAft>
              <a:buFont typeface="Huawei Sans" panose="020C0503030203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Root bridge ID, root path cost, bridge ID, and port ID</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93675" indent="-193675" fontAlgn="ctr">
              <a:lnSpc>
                <a:spcPts val="2600"/>
              </a:lnSpc>
              <a:spcBef>
                <a:spcPts val="0"/>
              </a:spcBef>
              <a:spcAft>
                <a:spcPts val="600"/>
              </a:spcAft>
              <a:buFont typeface="+mj-lt"/>
              <a:buAutoNum type="arabicPeriod"/>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Elect the root bridge.</a:t>
            </a:r>
          </a:p>
          <a:p>
            <a:pPr marL="360363" indent="-184150" fontAlgn="ctr">
              <a:lnSpc>
                <a:spcPts val="2600"/>
              </a:lnSpc>
              <a:spcBef>
                <a:spcPts val="0"/>
              </a:spcBef>
              <a:spcAft>
                <a:spcPts val="600"/>
              </a:spcAft>
              <a:buFont typeface="Huawei Sans" panose="020C0503030203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Elect a root bridge on a switching network.</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93675" indent="-193675" fontAlgn="ctr">
              <a:lnSpc>
                <a:spcPts val="2600"/>
              </a:lnSpc>
              <a:spcBef>
                <a:spcPts val="0"/>
              </a:spcBef>
              <a:spcAft>
                <a:spcPts val="600"/>
              </a:spcAft>
              <a:buFont typeface="+mj-lt"/>
              <a:buAutoNum type="arabicPeriod" startAt="2"/>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Elect the root port.</a:t>
            </a:r>
          </a:p>
          <a:p>
            <a:pPr marL="360363" indent="-184150" fontAlgn="ctr">
              <a:lnSpc>
                <a:spcPts val="2600"/>
              </a:lnSpc>
              <a:spcAft>
                <a:spcPts val="600"/>
              </a:spcAft>
              <a:buFont typeface="Huawei Sans" panose="020C0503030203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Elect a root port on each non-root-bridge.</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93675" indent="-193675" fontAlgn="ctr">
              <a:lnSpc>
                <a:spcPts val="2600"/>
              </a:lnSpc>
              <a:spcBef>
                <a:spcPts val="0"/>
              </a:spcBef>
              <a:spcAft>
                <a:spcPts val="600"/>
              </a:spcAft>
              <a:buFont typeface="+mj-lt"/>
              <a:buAutoNum type="arabicPeriod" startAt="3"/>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Elect a designated port.</a:t>
            </a:r>
          </a:p>
          <a:p>
            <a:pPr marL="360363" indent="-184150" fontAlgn="ctr">
              <a:lnSpc>
                <a:spcPts val="2600"/>
              </a:lnSpc>
              <a:spcAft>
                <a:spcPts val="600"/>
              </a:spcAft>
              <a:buFont typeface="Huawei Sans" panose="020C0503030203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Elect a designated port for each network segment.</a:t>
            </a:r>
          </a:p>
          <a:p>
            <a:pPr marL="193675" indent="-193675" fontAlgn="ctr">
              <a:lnSpc>
                <a:spcPts val="2600"/>
              </a:lnSpc>
              <a:spcBef>
                <a:spcPts val="0"/>
              </a:spcBef>
              <a:spcAft>
                <a:spcPts val="600"/>
              </a:spcAft>
              <a:buFont typeface="+mj-lt"/>
              <a:buAutoNum type="arabicPeriod" startAt="4"/>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Block non-designated ports.</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60363" indent="-184150" fontAlgn="ctr">
              <a:lnSpc>
                <a:spcPts val="2600"/>
              </a:lnSpc>
              <a:spcAft>
                <a:spcPts val="600"/>
              </a:spcAft>
              <a:buFont typeface="Huawei Sans" panose="020C0503030203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Block all the remaining non-root and non-designated ports on switches.</a:t>
            </a:r>
            <a:endPar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椭圆 28"/>
          <p:cNvSpPr>
            <a:spLocks noChangeAspect="1"/>
          </p:cNvSpPr>
          <p:nvPr/>
        </p:nvSpPr>
        <p:spPr bwMode="gray">
          <a:xfrm>
            <a:off x="1260879" y="5777861"/>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文本框 54"/>
          <p:cNvSpPr txBox="1"/>
          <p:nvPr/>
        </p:nvSpPr>
        <p:spPr bwMode="gray">
          <a:xfrm>
            <a:off x="1443798" y="5740213"/>
            <a:ext cx="1086198" cy="523220"/>
          </a:xfrm>
          <a:prstGeom prst="rect">
            <a:avLst/>
          </a:prstGeom>
          <a:noFill/>
        </p:spPr>
        <p:txBody>
          <a:bodyPr wrap="square" rtlCol="0">
            <a:noAutofit/>
          </a:bodyPr>
          <a:lstStyle/>
          <a:p>
            <a:pPr fontAlgn="ctr">
              <a:spcBef>
                <a:spcPts val="0"/>
              </a:spcBef>
              <a:spcAft>
                <a:spcPts val="0"/>
              </a:spcAft>
            </a:pP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Root port</a:t>
            </a:r>
            <a:endParaRPr lang="en-US" altLang="zh-CN"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椭圆 55"/>
          <p:cNvSpPr>
            <a:spLocks noChangeAspect="1"/>
          </p:cNvSpPr>
          <p:nvPr/>
        </p:nvSpPr>
        <p:spPr bwMode="gray">
          <a:xfrm>
            <a:off x="2688362" y="5777861"/>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文本框 56"/>
          <p:cNvSpPr txBox="1"/>
          <p:nvPr/>
        </p:nvSpPr>
        <p:spPr bwMode="gray">
          <a:xfrm>
            <a:off x="2871281" y="5638746"/>
            <a:ext cx="1268344" cy="523220"/>
          </a:xfrm>
          <a:prstGeom prst="rect">
            <a:avLst/>
          </a:prstGeom>
          <a:noFill/>
        </p:spPr>
        <p:txBody>
          <a:bodyPr wrap="square" rtlCol="0">
            <a:noAutofit/>
          </a:bodyPr>
          <a:lstStyle/>
          <a:p>
            <a:pPr fontAlgn="ctr">
              <a:spcBef>
                <a:spcPts val="0"/>
              </a:spcBef>
              <a:spcAft>
                <a:spcPts val="0"/>
              </a:spcAft>
            </a:pP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Designated port</a:t>
            </a:r>
            <a:endParaRPr lang="en-US" altLang="zh-CN"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文本框 58"/>
          <p:cNvSpPr txBox="1"/>
          <p:nvPr/>
        </p:nvSpPr>
        <p:spPr bwMode="gray">
          <a:xfrm>
            <a:off x="4424383" y="5638746"/>
            <a:ext cx="1671617" cy="738664"/>
          </a:xfrm>
          <a:prstGeom prst="rect">
            <a:avLst/>
          </a:prstGeom>
          <a:noFill/>
        </p:spPr>
        <p:txBody>
          <a:bodyPr wrap="square" rtlCol="0">
            <a:noAutofit/>
          </a:bodyPr>
          <a:lstStyle/>
          <a:p>
            <a:pPr fontAlgn="ctr">
              <a:spcBef>
                <a:spcPts val="0"/>
              </a:spcBef>
              <a:spcAft>
                <a:spcPts val="0"/>
              </a:spcAft>
            </a:pP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Non-designated port</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 name="组合 2"/>
          <p:cNvGrpSpPr/>
          <p:nvPr/>
        </p:nvGrpSpPr>
        <p:grpSpPr bwMode="gray">
          <a:xfrm>
            <a:off x="705450" y="1758501"/>
            <a:ext cx="4924655" cy="2780057"/>
            <a:chOff x="705450" y="2063301"/>
            <a:chExt cx="4924655" cy="2780057"/>
          </a:xfrm>
        </p:grpSpPr>
        <p:grpSp>
          <p:nvGrpSpPr>
            <p:cNvPr id="30" name="组合 29"/>
            <p:cNvGrpSpPr/>
            <p:nvPr/>
          </p:nvGrpSpPr>
          <p:grpSpPr bwMode="gray">
            <a:xfrm>
              <a:off x="705450" y="2063301"/>
              <a:ext cx="4924655" cy="2780057"/>
              <a:chOff x="6164554" y="1211272"/>
              <a:chExt cx="4924655" cy="2780057"/>
            </a:xfrm>
          </p:grpSpPr>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293600" y="1790950"/>
                <a:ext cx="720000" cy="590400"/>
              </a:xfrm>
              <a:prstGeom prst="rect">
                <a:avLst/>
              </a:prstGeom>
            </p:spPr>
          </p:pic>
          <p:pic>
            <p:nvPicPr>
              <p:cNvPr id="32" name="图片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825849" y="3400929"/>
                <a:ext cx="720000" cy="590400"/>
              </a:xfrm>
              <a:prstGeom prst="rect">
                <a:avLst/>
              </a:prstGeom>
            </p:spPr>
          </p:pic>
          <p:pic>
            <p:nvPicPr>
              <p:cNvPr id="33" name="图片 3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761350" y="3400929"/>
                <a:ext cx="720000" cy="590400"/>
              </a:xfrm>
              <a:prstGeom prst="rect">
                <a:avLst/>
              </a:prstGeom>
            </p:spPr>
          </p:pic>
          <p:cxnSp>
            <p:nvCxnSpPr>
              <p:cNvPr id="34" name="直接连接符 33"/>
              <p:cNvCxnSpPr>
                <a:stCxn id="32" idx="3"/>
                <a:endCxn id="33" idx="1"/>
              </p:cNvCxnSpPr>
              <p:nvPr/>
            </p:nvCxnSpPr>
            <p:spPr bwMode="gray">
              <a:xfrm>
                <a:off x="7545849" y="3696129"/>
                <a:ext cx="2215501" cy="0"/>
              </a:xfrm>
              <a:prstGeom prst="line">
                <a:avLst/>
              </a:prstGeom>
              <a:noFill/>
              <a:ln w="19050" cap="flat" cmpd="sng" algn="ctr">
                <a:solidFill>
                  <a:srgbClr val="1D1D1A"/>
                </a:solidFill>
                <a:prstDash val="solid"/>
                <a:miter lim="800000"/>
                <a:headEnd type="none" w="med" len="med"/>
                <a:tailEnd type="none" w="med" len="med"/>
              </a:ln>
              <a:effectLst/>
            </p:spPr>
          </p:cxnSp>
          <p:cxnSp>
            <p:nvCxnSpPr>
              <p:cNvPr id="35" name="直接连接符 34"/>
              <p:cNvCxnSpPr>
                <a:stCxn id="33" idx="0"/>
                <a:endCxn id="31" idx="3"/>
              </p:cNvCxnSpPr>
              <p:nvPr/>
            </p:nvCxnSpPr>
            <p:spPr bwMode="gray">
              <a:xfrm flipH="1" flipV="1">
                <a:off x="9013600" y="2086150"/>
                <a:ext cx="1107750" cy="1314779"/>
              </a:xfrm>
              <a:prstGeom prst="line">
                <a:avLst/>
              </a:prstGeom>
              <a:noFill/>
              <a:ln w="19050" cap="flat" cmpd="sng" algn="ctr">
                <a:solidFill>
                  <a:srgbClr val="151515"/>
                </a:solidFill>
                <a:prstDash val="solid"/>
                <a:miter lim="800000"/>
              </a:ln>
              <a:effectLst/>
            </p:spPr>
          </p:cxnSp>
          <p:sp>
            <p:nvSpPr>
              <p:cNvPr id="36" name="文本框 35"/>
              <p:cNvSpPr txBox="1"/>
              <p:nvPr/>
            </p:nvSpPr>
            <p:spPr bwMode="gray">
              <a:xfrm>
                <a:off x="6164554" y="3451620"/>
                <a:ext cx="607859" cy="528350"/>
              </a:xfrm>
              <a:prstGeom prst="rect">
                <a:avLst/>
              </a:prstGeom>
              <a:noFill/>
            </p:spPr>
            <p:txBody>
              <a:bodyPr wrap="square" rtlCol="0">
                <a:noAutofit/>
              </a:bodyPr>
              <a:lstStyle/>
              <a:p>
                <a:pPr marL="0" marR="0" lvl="0" indent="0" defTabSz="914478" eaLnBrk="1" fontAlgn="ctr" latinLnBrk="0" hangingPunct="1">
                  <a:lnSpc>
                    <a:spcPts val="3440"/>
                  </a:lnSpc>
                  <a:spcBef>
                    <a:spcPts val="0"/>
                  </a:spcBef>
                  <a:spcAft>
                    <a:spcPts val="0"/>
                  </a:spcAft>
                  <a:buClrTx/>
                  <a:buSzTx/>
                  <a:buFontTx/>
                  <a:buNone/>
                  <a:tabLst/>
                  <a:defRPr/>
                </a:pPr>
                <a:r>
                  <a:rPr lang="en-US" sz="16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SW2</a:t>
                </a:r>
                <a:endParaRPr kumimoji="0" lang="en-US" altLang="zh-CN" sz="16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p:cNvSpPr txBox="1"/>
              <p:nvPr/>
            </p:nvSpPr>
            <p:spPr bwMode="gray">
              <a:xfrm>
                <a:off x="10481350" y="3451620"/>
                <a:ext cx="607859" cy="528350"/>
              </a:xfrm>
              <a:prstGeom prst="rect">
                <a:avLst/>
              </a:prstGeom>
              <a:noFill/>
            </p:spPr>
            <p:txBody>
              <a:bodyPr wrap="square" rtlCol="0">
                <a:noAutofit/>
              </a:bodyPr>
              <a:lstStyle/>
              <a:p>
                <a:pPr marL="0" marR="0" lvl="0" indent="0" defTabSz="914478" eaLnBrk="1" fontAlgn="ctr" latinLnBrk="0" hangingPunct="1">
                  <a:lnSpc>
                    <a:spcPts val="3440"/>
                  </a:lnSpc>
                  <a:spcBef>
                    <a:spcPts val="0"/>
                  </a:spcBef>
                  <a:spcAft>
                    <a:spcPts val="0"/>
                  </a:spcAft>
                  <a:buClrTx/>
                  <a:buSzTx/>
                  <a:buFontTx/>
                  <a:buNone/>
                  <a:tabLst/>
                  <a:defRPr/>
                </a:pPr>
                <a:r>
                  <a:rPr lang="en-US" sz="16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SW3</a:t>
                </a:r>
                <a:endParaRPr kumimoji="0" lang="en-US" altLang="zh-CN" sz="16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p:cNvSpPr txBox="1"/>
              <p:nvPr/>
            </p:nvSpPr>
            <p:spPr bwMode="gray">
              <a:xfrm>
                <a:off x="7708467" y="1211272"/>
                <a:ext cx="1890262" cy="528350"/>
              </a:xfrm>
              <a:prstGeom prst="rect">
                <a:avLst/>
              </a:prstGeom>
              <a:noFill/>
            </p:spPr>
            <p:txBody>
              <a:bodyPr wrap="square" rtlCol="0">
                <a:noAutofit/>
              </a:bodyPr>
              <a:lstStyle/>
              <a:p>
                <a:pPr marL="0" marR="0" lvl="0" indent="0" algn="ctr" defTabSz="914478" eaLnBrk="1" fontAlgn="ctr" latinLnBrk="0" hangingPunct="1">
                  <a:lnSpc>
                    <a:spcPts val="3440"/>
                  </a:lnSpc>
                  <a:spcBef>
                    <a:spcPts val="0"/>
                  </a:spcBef>
                  <a:spcAft>
                    <a:spcPts val="0"/>
                  </a:spcAft>
                  <a:buClrTx/>
                  <a:buSzTx/>
                  <a:buFontTx/>
                  <a:buNone/>
                  <a:tabLst/>
                  <a:defRPr/>
                </a:pPr>
                <a:r>
                  <a:rPr lang="en-US" sz="16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SW1 (root bridge)</a:t>
                </a:r>
                <a:endParaRPr kumimoji="0" lang="en-US" altLang="zh-CN" sz="16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9" name="直接箭头连接符 38"/>
              <p:cNvCxnSpPr>
                <a:stCxn id="32" idx="0"/>
                <a:endCxn id="31" idx="1"/>
              </p:cNvCxnSpPr>
              <p:nvPr/>
            </p:nvCxnSpPr>
            <p:spPr bwMode="gray">
              <a:xfrm flipV="1">
                <a:off x="7185849" y="2086150"/>
                <a:ext cx="1107751" cy="1314779"/>
              </a:xfrm>
              <a:prstGeom prst="straightConnector1">
                <a:avLst/>
              </a:prstGeom>
              <a:noFill/>
              <a:ln w="19050" cap="flat" cmpd="sng" algn="ctr">
                <a:solidFill>
                  <a:srgbClr val="1D1D1A"/>
                </a:solidFill>
                <a:prstDash val="solid"/>
                <a:miter lim="800000"/>
                <a:headEnd type="none" w="med" len="med"/>
                <a:tailEnd type="none" w="med" len="med"/>
              </a:ln>
              <a:effectLst/>
            </p:spPr>
          </p:cxnSp>
        </p:grpSp>
        <p:sp>
          <p:nvSpPr>
            <p:cNvPr id="81" name="椭圆 80"/>
            <p:cNvSpPr>
              <a:spLocks noChangeAspect="1"/>
            </p:cNvSpPr>
            <p:nvPr/>
          </p:nvSpPr>
          <p:spPr bwMode="gray">
            <a:xfrm>
              <a:off x="2727041" y="2865139"/>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椭圆 81"/>
            <p:cNvSpPr>
              <a:spLocks noChangeAspect="1"/>
            </p:cNvSpPr>
            <p:nvPr/>
          </p:nvSpPr>
          <p:spPr bwMode="gray">
            <a:xfrm>
              <a:off x="3456165" y="2874650"/>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椭圆 82"/>
            <p:cNvSpPr>
              <a:spLocks noChangeAspect="1"/>
            </p:cNvSpPr>
            <p:nvPr/>
          </p:nvSpPr>
          <p:spPr bwMode="gray">
            <a:xfrm>
              <a:off x="1660856" y="4136726"/>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椭圆 85"/>
            <p:cNvSpPr>
              <a:spLocks noChangeAspect="1"/>
            </p:cNvSpPr>
            <p:nvPr/>
          </p:nvSpPr>
          <p:spPr bwMode="gray">
            <a:xfrm>
              <a:off x="1973346" y="4437947"/>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椭圆 86"/>
            <p:cNvSpPr>
              <a:spLocks noChangeAspect="1"/>
            </p:cNvSpPr>
            <p:nvPr/>
          </p:nvSpPr>
          <p:spPr bwMode="gray">
            <a:xfrm>
              <a:off x="4546006" y="4136726"/>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2" name="组合 28"/>
            <p:cNvGrpSpPr>
              <a:grpSpLocks noChangeAspect="1"/>
            </p:cNvGrpSpPr>
            <p:nvPr/>
          </p:nvGrpSpPr>
          <p:grpSpPr bwMode="gray">
            <a:xfrm>
              <a:off x="4161997" y="4436427"/>
              <a:ext cx="234000" cy="234000"/>
              <a:chOff x="5076056" y="3356992"/>
              <a:chExt cx="436268" cy="436268"/>
            </a:xfrm>
          </p:grpSpPr>
          <p:sp>
            <p:nvSpPr>
              <p:cNvPr id="93"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禁止符 23"/>
              <p:cNvSpPr/>
              <p:nvPr/>
            </p:nvSpPr>
            <p:spPr bwMode="gray">
              <a:xfrm>
                <a:off x="5076056" y="3356992"/>
                <a:ext cx="436268" cy="436268"/>
              </a:xfrm>
              <a:prstGeom prst="noSmoking">
                <a:avLst>
                  <a:gd name="adj" fmla="val 15475"/>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Tree>
    <p:extLst>
      <p:ext uri="{BB962C8B-B14F-4D97-AF65-F5344CB8AC3E}">
        <p14:creationId xmlns:p14="http://schemas.microsoft.com/office/powerpoint/2010/main" val="363325752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Review: STP Port State Transition</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圆角矩形 75"/>
          <p:cNvSpPr/>
          <p:nvPr/>
        </p:nvSpPr>
        <p:spPr bwMode="gray">
          <a:xfrm>
            <a:off x="6122495" y="1691593"/>
            <a:ext cx="5623418" cy="394020"/>
          </a:xfrm>
          <a:prstGeom prst="roundRect">
            <a:avLst>
              <a:gd name="adj" fmla="val 10604"/>
            </a:avLst>
          </a:prstGeom>
          <a:solidFill>
            <a:srgbClr val="00B0F0"/>
          </a:solidFill>
          <a:ln>
            <a:noFill/>
          </a:ln>
        </p:spPr>
        <p:txBody>
          <a:bodyPr wrap="square" rtlCol="0" anchor="ctr" anchorCtr="0">
            <a:noAutofit/>
          </a:bodyPr>
          <a:lstStyle/>
          <a:p>
            <a:pPr algn="ctr" fontAlgn="ctr"/>
            <a:r>
              <a:rPr lang="en-US" sz="16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STP Port State Transition</a:t>
            </a:r>
            <a:endPar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圆角矩形 75"/>
          <p:cNvSpPr/>
          <p:nvPr/>
        </p:nvSpPr>
        <p:spPr bwMode="gray">
          <a:xfrm>
            <a:off x="6122495" y="2123099"/>
            <a:ext cx="5623418" cy="335752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108000" rIns="180000" bIns="108000" rtlCol="0" anchor="ctr" anchorCtr="0">
            <a:noAutofit/>
          </a:bodyPr>
          <a:lstStyle/>
          <a:p>
            <a:pPr marL="176213" indent="-176213" fontAlgn="ctr">
              <a:lnSpc>
                <a:spcPts val="2600"/>
              </a:lnSpc>
              <a:spcAft>
                <a:spcPts val="600"/>
              </a:spcAft>
              <a:buFont typeface="+mj-lt"/>
              <a:buAutoNum type="arabicPeriod"/>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port is initialized or enabled and enters the Blocking </a:t>
            </a: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state.</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lnSpc>
                <a:spcPts val="2600"/>
              </a:lnSpc>
              <a:spcAft>
                <a:spcPts val="600"/>
              </a:spcAft>
              <a:buFont typeface="+mj-lt"/>
              <a:buAutoNum type="arabicPeriod"/>
            </a:pPr>
            <a:r>
              <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If the port is selected as the root port or designated port, it enters the Listening </a:t>
            </a:r>
            <a:r>
              <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state.</a:t>
            </a:r>
          </a:p>
          <a:p>
            <a:pPr marL="176213" indent="-176213" fontAlgn="ctr">
              <a:lnSpc>
                <a:spcPts val="2600"/>
              </a:lnSpc>
              <a:spcAft>
                <a:spcPts val="600"/>
              </a:spcAft>
              <a:buFont typeface="+mj-lt"/>
              <a:buAutoNum type="arabicPeriod"/>
            </a:pPr>
            <a:r>
              <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a:t>
            </a:r>
            <a:r>
              <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port enters the Learning state after the Forward Delay timer expires. After another Forward Delay timer, the port enters the Forwarding state</a:t>
            </a:r>
            <a:r>
              <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lnSpc>
                <a:spcPts val="2600"/>
              </a:lnSpc>
              <a:spcAft>
                <a:spcPts val="600"/>
              </a:spcAft>
              <a:buFont typeface="+mj-lt"/>
              <a:buAutoNum type="arabicPeriod"/>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If a port is no longer the root port or designated port, it enters the Blocking state.</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lnSpc>
                <a:spcPts val="2600"/>
              </a:lnSpc>
              <a:spcAft>
                <a:spcPts val="600"/>
              </a:spcAft>
              <a:buFont typeface="+mj-lt"/>
              <a:buAutoNum type="arabicPeriod"/>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port is disabled or the link is terminated.</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65" name="组合 164"/>
          <p:cNvGrpSpPr/>
          <p:nvPr/>
        </p:nvGrpSpPr>
        <p:grpSpPr bwMode="gray">
          <a:xfrm>
            <a:off x="1880696" y="1604154"/>
            <a:ext cx="2557194" cy="4051171"/>
            <a:chOff x="1880696" y="1712091"/>
            <a:chExt cx="2557194" cy="4051171"/>
          </a:xfrm>
        </p:grpSpPr>
        <p:sp>
          <p:nvSpPr>
            <p:cNvPr id="94" name="圆角矩形 93"/>
            <p:cNvSpPr/>
            <p:nvPr/>
          </p:nvSpPr>
          <p:spPr bwMode="gray">
            <a:xfrm>
              <a:off x="2167218" y="1712091"/>
              <a:ext cx="1983260" cy="522779"/>
            </a:xfrm>
            <a:prstGeom prst="roundRect">
              <a:avLst>
                <a:gd name="adj" fmla="val 4298"/>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Disabled</a:t>
              </a: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圆角矩形 94"/>
            <p:cNvSpPr/>
            <p:nvPr/>
          </p:nvSpPr>
          <p:spPr bwMode="gray">
            <a:xfrm>
              <a:off x="2167218" y="2594189"/>
              <a:ext cx="1983260" cy="522779"/>
            </a:xfrm>
            <a:prstGeom prst="roundRect">
              <a:avLst>
                <a:gd name="adj" fmla="val 4298"/>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Blocking</a:t>
              </a: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圆角矩形 95"/>
            <p:cNvSpPr/>
            <p:nvPr/>
          </p:nvSpPr>
          <p:spPr bwMode="gray">
            <a:xfrm>
              <a:off x="2167218" y="3476287"/>
              <a:ext cx="1983260" cy="522779"/>
            </a:xfrm>
            <a:prstGeom prst="roundRect">
              <a:avLst>
                <a:gd name="adj" fmla="val 4298"/>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Listening</a:t>
              </a: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7" name="直接箭头连接符 96"/>
            <p:cNvCxnSpPr>
              <a:stCxn id="94" idx="2"/>
              <a:endCxn id="95" idx="0"/>
            </p:cNvCxnSpPr>
            <p:nvPr/>
          </p:nvCxnSpPr>
          <p:spPr bwMode="gray">
            <a:xfrm>
              <a:off x="3158848" y="2234870"/>
              <a:ext cx="0" cy="359319"/>
            </a:xfrm>
            <a:prstGeom prst="straightConnector1">
              <a:avLst/>
            </a:prstGeom>
            <a:noFill/>
            <a:ln w="19050" cap="flat" cmpd="sng" algn="ctr">
              <a:solidFill>
                <a:schemeClr val="tx1"/>
              </a:solidFill>
              <a:prstDash val="solid"/>
              <a:round/>
              <a:headEnd type="none" w="med" len="med"/>
              <a:tailEnd type="triangle"/>
            </a:ln>
            <a:effectLst/>
          </p:spPr>
        </p:cxnSp>
        <p:cxnSp>
          <p:nvCxnSpPr>
            <p:cNvPr id="98" name="直接箭头连接符 97"/>
            <p:cNvCxnSpPr>
              <a:stCxn id="95" idx="2"/>
              <a:endCxn id="96" idx="0"/>
            </p:cNvCxnSpPr>
            <p:nvPr/>
          </p:nvCxnSpPr>
          <p:spPr bwMode="gray">
            <a:xfrm>
              <a:off x="3158848" y="3116968"/>
              <a:ext cx="0" cy="359319"/>
            </a:xfrm>
            <a:prstGeom prst="straightConnector1">
              <a:avLst/>
            </a:prstGeom>
            <a:noFill/>
            <a:ln w="19050" cap="flat" cmpd="sng" algn="ctr">
              <a:solidFill>
                <a:schemeClr val="tx1"/>
              </a:solidFill>
              <a:prstDash val="solid"/>
              <a:round/>
              <a:headEnd type="none" w="med" len="med"/>
              <a:tailEnd type="triangle"/>
            </a:ln>
            <a:effectLst/>
          </p:spPr>
        </p:cxnSp>
        <p:sp>
          <p:nvSpPr>
            <p:cNvPr id="102" name="Oval 4"/>
            <p:cNvSpPr>
              <a:spLocks noChangeAspect="1"/>
            </p:cNvSpPr>
            <p:nvPr/>
          </p:nvSpPr>
          <p:spPr bwMode="gray">
            <a:xfrm>
              <a:off x="3053748" y="2267077"/>
              <a:ext cx="211977" cy="211977"/>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圆角矩形 104"/>
            <p:cNvSpPr/>
            <p:nvPr/>
          </p:nvSpPr>
          <p:spPr bwMode="gray">
            <a:xfrm>
              <a:off x="2167218" y="4358385"/>
              <a:ext cx="1983260" cy="522779"/>
            </a:xfrm>
            <a:prstGeom prst="roundRect">
              <a:avLst>
                <a:gd name="adj" fmla="val 4298"/>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Learning</a:t>
              </a: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6" name="直接箭头连接符 105"/>
            <p:cNvCxnSpPr>
              <a:stCxn id="96" idx="2"/>
              <a:endCxn id="105" idx="0"/>
            </p:cNvCxnSpPr>
            <p:nvPr/>
          </p:nvCxnSpPr>
          <p:spPr bwMode="gray">
            <a:xfrm>
              <a:off x="3158848" y="3999066"/>
              <a:ext cx="0" cy="359319"/>
            </a:xfrm>
            <a:prstGeom prst="straightConnector1">
              <a:avLst/>
            </a:prstGeom>
            <a:noFill/>
            <a:ln w="19050" cap="flat" cmpd="sng" algn="ctr">
              <a:solidFill>
                <a:schemeClr val="tx1"/>
              </a:solidFill>
              <a:prstDash val="solid"/>
              <a:round/>
              <a:headEnd type="none" w="med" len="med"/>
              <a:tailEnd type="triangle"/>
            </a:ln>
            <a:effectLst/>
          </p:spPr>
        </p:cxnSp>
        <p:sp>
          <p:nvSpPr>
            <p:cNvPr id="107" name="圆角矩形 106"/>
            <p:cNvSpPr/>
            <p:nvPr/>
          </p:nvSpPr>
          <p:spPr bwMode="gray">
            <a:xfrm>
              <a:off x="2167218" y="5240483"/>
              <a:ext cx="1983260" cy="522779"/>
            </a:xfrm>
            <a:prstGeom prst="roundRect">
              <a:avLst>
                <a:gd name="adj" fmla="val 4298"/>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Forwarding</a:t>
              </a: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8" name="直接箭头连接符 107"/>
            <p:cNvCxnSpPr>
              <a:endCxn id="107" idx="0"/>
            </p:cNvCxnSpPr>
            <p:nvPr/>
          </p:nvCxnSpPr>
          <p:spPr bwMode="gray">
            <a:xfrm>
              <a:off x="3158848" y="4881164"/>
              <a:ext cx="0" cy="359319"/>
            </a:xfrm>
            <a:prstGeom prst="straightConnector1">
              <a:avLst/>
            </a:prstGeom>
            <a:noFill/>
            <a:ln w="19050" cap="flat" cmpd="sng" algn="ctr">
              <a:solidFill>
                <a:schemeClr val="tx1"/>
              </a:solidFill>
              <a:prstDash val="solid"/>
              <a:round/>
              <a:headEnd type="none" w="med" len="med"/>
              <a:tailEnd type="triangle"/>
            </a:ln>
            <a:effectLst/>
          </p:spPr>
        </p:cxnSp>
        <p:sp>
          <p:nvSpPr>
            <p:cNvPr id="109" name="Oval 4"/>
            <p:cNvSpPr>
              <a:spLocks noChangeAspect="1"/>
            </p:cNvSpPr>
            <p:nvPr/>
          </p:nvSpPr>
          <p:spPr bwMode="gray">
            <a:xfrm>
              <a:off x="3053748" y="3164881"/>
              <a:ext cx="211977" cy="211977"/>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Oval 4"/>
            <p:cNvSpPr>
              <a:spLocks noChangeAspect="1"/>
            </p:cNvSpPr>
            <p:nvPr/>
          </p:nvSpPr>
          <p:spPr bwMode="gray">
            <a:xfrm>
              <a:off x="3053748" y="4046978"/>
              <a:ext cx="211977" cy="211977"/>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Oval 4"/>
            <p:cNvSpPr>
              <a:spLocks noChangeAspect="1"/>
            </p:cNvSpPr>
            <p:nvPr/>
          </p:nvSpPr>
          <p:spPr bwMode="gray">
            <a:xfrm>
              <a:off x="3053748" y="4929077"/>
              <a:ext cx="211977" cy="211977"/>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 name="肘形连接符 5"/>
            <p:cNvCxnSpPr>
              <a:stCxn id="96" idx="1"/>
            </p:cNvCxnSpPr>
            <p:nvPr/>
          </p:nvCxnSpPr>
          <p:spPr bwMode="gray">
            <a:xfrm rot="10800000" flipH="1">
              <a:off x="2167217" y="2986273"/>
              <a:ext cx="6349" cy="751404"/>
            </a:xfrm>
            <a:prstGeom prst="bentConnector4">
              <a:avLst>
                <a:gd name="adj1" fmla="val -5429422"/>
                <a:gd name="adj2" fmla="val 100231"/>
              </a:avLst>
            </a:prstGeom>
            <a:ln w="19050">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113" name="肘形连接符 112"/>
            <p:cNvCxnSpPr>
              <a:stCxn id="105" idx="1"/>
              <a:endCxn id="95" idx="1"/>
            </p:cNvCxnSpPr>
            <p:nvPr/>
          </p:nvCxnSpPr>
          <p:spPr bwMode="gray">
            <a:xfrm rot="10800000">
              <a:off x="2167218" y="2855579"/>
              <a:ext cx="12700" cy="1764196"/>
            </a:xfrm>
            <a:prstGeom prst="bentConnector3">
              <a:avLst>
                <a:gd name="adj1" fmla="val 3971425"/>
              </a:avLst>
            </a:prstGeom>
            <a:ln w="19050">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114" name="肘形连接符 113"/>
            <p:cNvCxnSpPr>
              <a:stCxn id="107" idx="1"/>
            </p:cNvCxnSpPr>
            <p:nvPr/>
          </p:nvCxnSpPr>
          <p:spPr bwMode="gray">
            <a:xfrm rot="10800000" flipH="1">
              <a:off x="2167218" y="2701645"/>
              <a:ext cx="6348" cy="2800229"/>
            </a:xfrm>
            <a:prstGeom prst="bentConnector4">
              <a:avLst>
                <a:gd name="adj1" fmla="val -10003151"/>
                <a:gd name="adj2" fmla="val 99761"/>
              </a:avLst>
            </a:prstGeom>
            <a:ln w="19050">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115" name="肘形连接符 114"/>
            <p:cNvCxnSpPr>
              <a:stCxn id="95" idx="3"/>
            </p:cNvCxnSpPr>
            <p:nvPr/>
          </p:nvCxnSpPr>
          <p:spPr bwMode="gray">
            <a:xfrm flipH="1" flipV="1">
              <a:off x="4128253" y="2148190"/>
              <a:ext cx="22225" cy="707389"/>
            </a:xfrm>
            <a:prstGeom prst="bentConnector4">
              <a:avLst>
                <a:gd name="adj1" fmla="val -1657143"/>
                <a:gd name="adj2" fmla="val 100792"/>
              </a:avLst>
            </a:prstGeom>
            <a:ln w="19050">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116" name="Oval 4"/>
            <p:cNvSpPr>
              <a:spLocks noChangeAspect="1"/>
            </p:cNvSpPr>
            <p:nvPr/>
          </p:nvSpPr>
          <p:spPr bwMode="gray">
            <a:xfrm>
              <a:off x="1880697" y="3631090"/>
              <a:ext cx="211977" cy="211977"/>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Oval 4"/>
            <p:cNvSpPr>
              <a:spLocks noChangeAspect="1"/>
            </p:cNvSpPr>
            <p:nvPr/>
          </p:nvSpPr>
          <p:spPr bwMode="gray">
            <a:xfrm>
              <a:off x="1880697" y="4505395"/>
              <a:ext cx="211977" cy="211977"/>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Oval 4"/>
            <p:cNvSpPr>
              <a:spLocks noChangeAspect="1"/>
            </p:cNvSpPr>
            <p:nvPr/>
          </p:nvSpPr>
          <p:spPr bwMode="gray">
            <a:xfrm>
              <a:off x="1880696" y="5395376"/>
              <a:ext cx="211977" cy="211977"/>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Oval 4"/>
            <p:cNvSpPr>
              <a:spLocks noChangeAspect="1"/>
            </p:cNvSpPr>
            <p:nvPr/>
          </p:nvSpPr>
          <p:spPr bwMode="gray">
            <a:xfrm>
              <a:off x="4225913" y="2723387"/>
              <a:ext cx="211977" cy="211977"/>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5</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0" name="肘形连接符 119"/>
            <p:cNvCxnSpPr>
              <a:stCxn id="96" idx="3"/>
            </p:cNvCxnSpPr>
            <p:nvPr/>
          </p:nvCxnSpPr>
          <p:spPr bwMode="gray">
            <a:xfrm flipH="1" flipV="1">
              <a:off x="4136860" y="2024281"/>
              <a:ext cx="13618" cy="1713396"/>
            </a:xfrm>
            <a:prstGeom prst="bentConnector4">
              <a:avLst>
                <a:gd name="adj1" fmla="val -3637098"/>
                <a:gd name="adj2" fmla="val 100619"/>
              </a:avLst>
            </a:prstGeom>
            <a:ln w="19050">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121" name="肘形连接符 120"/>
            <p:cNvCxnSpPr>
              <a:stCxn id="105" idx="3"/>
            </p:cNvCxnSpPr>
            <p:nvPr/>
          </p:nvCxnSpPr>
          <p:spPr bwMode="gray">
            <a:xfrm flipH="1" flipV="1">
              <a:off x="4134674" y="1884257"/>
              <a:ext cx="15804" cy="2735518"/>
            </a:xfrm>
            <a:prstGeom prst="bentConnector4">
              <a:avLst>
                <a:gd name="adj1" fmla="val -4178689"/>
                <a:gd name="adj2" fmla="val 99812"/>
              </a:avLst>
            </a:prstGeom>
            <a:ln w="19050">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127" name="肘形连接符 126"/>
            <p:cNvCxnSpPr>
              <a:stCxn id="107" idx="3"/>
            </p:cNvCxnSpPr>
            <p:nvPr/>
          </p:nvCxnSpPr>
          <p:spPr bwMode="gray">
            <a:xfrm flipH="1" flipV="1">
              <a:off x="4113966" y="1797339"/>
              <a:ext cx="36512" cy="3704534"/>
            </a:xfrm>
            <a:prstGeom prst="bentConnector4">
              <a:avLst>
                <a:gd name="adj1" fmla="val -2260901"/>
                <a:gd name="adj2" fmla="val 100152"/>
              </a:avLst>
            </a:prstGeom>
            <a:ln w="19050">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168" name="Oval 4"/>
            <p:cNvSpPr>
              <a:spLocks noChangeAspect="1"/>
            </p:cNvSpPr>
            <p:nvPr/>
          </p:nvSpPr>
          <p:spPr bwMode="gray">
            <a:xfrm>
              <a:off x="4225913" y="3625167"/>
              <a:ext cx="211977" cy="211977"/>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5</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9" name="Oval 4"/>
            <p:cNvSpPr>
              <a:spLocks noChangeAspect="1"/>
            </p:cNvSpPr>
            <p:nvPr/>
          </p:nvSpPr>
          <p:spPr bwMode="gray">
            <a:xfrm>
              <a:off x="4225913" y="4505394"/>
              <a:ext cx="211977" cy="211977"/>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5</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0" name="Oval 4"/>
            <p:cNvSpPr>
              <a:spLocks noChangeAspect="1"/>
            </p:cNvSpPr>
            <p:nvPr/>
          </p:nvSpPr>
          <p:spPr bwMode="gray">
            <a:xfrm>
              <a:off x="4225913" y="5395361"/>
              <a:ext cx="211977" cy="211977"/>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5</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66" name="文本框 165"/>
          <p:cNvSpPr txBox="1"/>
          <p:nvPr/>
        </p:nvSpPr>
        <p:spPr bwMode="gray">
          <a:xfrm>
            <a:off x="3265725" y="3903572"/>
            <a:ext cx="2161741" cy="338554"/>
          </a:xfrm>
          <a:prstGeom prst="rect">
            <a:avLst/>
          </a:prstGeom>
          <a:noFill/>
        </p:spPr>
        <p:txBody>
          <a:bodyPr wrap="square" rtlCol="0">
            <a:noAutofit/>
          </a:bodyPr>
          <a:lstStyle/>
          <a:p>
            <a:pPr fontAlgn="ctr">
              <a:spcBef>
                <a:spcPts val="0"/>
              </a:spcBef>
              <a:spcAft>
                <a:spcPts val="0"/>
              </a:spcAft>
            </a:pP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Forward Delay: 15s</a:t>
            </a:r>
            <a:endPar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7" name="文本框 166"/>
          <p:cNvSpPr txBox="1"/>
          <p:nvPr/>
        </p:nvSpPr>
        <p:spPr bwMode="gray">
          <a:xfrm>
            <a:off x="3265725" y="4798985"/>
            <a:ext cx="2161741" cy="338554"/>
          </a:xfrm>
          <a:prstGeom prst="rect">
            <a:avLst/>
          </a:prstGeom>
          <a:noFill/>
        </p:spPr>
        <p:txBody>
          <a:bodyPr wrap="square" rtlCol="0">
            <a:noAutofit/>
          </a:bodyPr>
          <a:lstStyle/>
          <a:p>
            <a:pPr fontAlgn="ctr">
              <a:spcBef>
                <a:spcPts val="0"/>
              </a:spcBef>
              <a:spcAft>
                <a:spcPts val="0"/>
              </a:spcAft>
            </a:pP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Forward Delay: 15s</a:t>
            </a:r>
            <a:endPar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017955409"/>
      </p:ext>
    </p:extLst>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自定义 1">
      <a:dk1>
        <a:sysClr val="windowText" lastClr="000000"/>
      </a:dk1>
      <a:lt1>
        <a:sysClr val="window" lastClr="FFFFFF"/>
      </a:lt1>
      <a:dk2>
        <a:srgbClr val="F3FBFE"/>
      </a:dk2>
      <a:lt2>
        <a:srgbClr val="BAE6F6"/>
      </a:lt2>
      <a:accent1>
        <a:srgbClr val="1AABE2"/>
      </a:accent1>
      <a:accent2>
        <a:srgbClr val="EC7061"/>
      </a:accent2>
      <a:accent3>
        <a:srgbClr val="8BC9A0"/>
      </a:accent3>
      <a:accent4>
        <a:srgbClr val="BAE6F6"/>
      </a:accent4>
      <a:accent5>
        <a:srgbClr val="F3FBFE"/>
      </a:accent5>
      <a:accent6>
        <a:srgbClr val="FFD17D"/>
      </a:accent6>
      <a:hlink>
        <a:srgbClr val="FFF2CC"/>
      </a:hlink>
      <a:folHlink>
        <a:srgbClr val="7F7F7F"/>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BF043792-57F6-41EE-87A6-0E708C4C6B6B}" vid="{A351E8FC-7DE8-4F98-93F1-BB1B7ECBA1D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0" ma:contentTypeDescription="Create a new document." ma:contentTypeScope="" ma:versionID="2e6df93c5ac01bc0ba5a39bebe33c6df">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96185C5-A310-477F-A89E-F328C9DCFA58}"/>
</file>

<file path=customXml/itemProps2.xml><?xml version="1.0" encoding="utf-8"?>
<ds:datastoreItem xmlns:ds="http://schemas.openxmlformats.org/officeDocument/2006/customXml" ds:itemID="{F323B910-DDFF-4B25-91AC-AB2B93354CEA}"/>
</file>

<file path=customXml/itemProps3.xml><?xml version="1.0" encoding="utf-8"?>
<ds:datastoreItem xmlns:ds="http://schemas.openxmlformats.org/officeDocument/2006/customXml" ds:itemID="{D464A80E-19F3-416C-BC2E-E6795B1B2C81}"/>
</file>

<file path=docProps/app.xml><?xml version="1.0" encoding="utf-8"?>
<Properties xmlns="http://schemas.openxmlformats.org/officeDocument/2006/extended-properties" xmlns:vt="http://schemas.openxmlformats.org/officeDocument/2006/docPropsVTypes">
  <Template/>
  <TotalTime>622</TotalTime>
  <Words>8418</Words>
  <Application>Microsoft Office PowerPoint</Application>
  <PresentationFormat>宽屏</PresentationFormat>
  <Paragraphs>898</Paragraphs>
  <Slides>50</Slides>
  <Notes>50</Notes>
  <HiddenSlides>3</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50</vt:i4>
      </vt:variant>
    </vt:vector>
  </HeadingPairs>
  <TitlesOfParts>
    <vt:vector size="57" baseType="lpstr">
      <vt:lpstr>方正兰亭黑简体</vt:lpstr>
      <vt:lpstr>Courier New</vt:lpstr>
      <vt:lpstr>Wingdings</vt:lpstr>
      <vt:lpstr>Huawei Sans</vt:lpstr>
      <vt:lpstr>微软雅黑</vt:lpstr>
      <vt:lpstr>Arial</vt:lpstr>
      <vt:lpstr>主题1</vt:lpstr>
      <vt:lpstr>PowerPoint 演示文稿</vt:lpstr>
      <vt:lpstr>RSTP Implementation and Configuration</vt:lpstr>
      <vt:lpstr>PowerPoint 演示文稿</vt:lpstr>
      <vt:lpstr>PowerPoint 演示文稿</vt:lpstr>
      <vt:lpstr>PowerPoint 演示文稿</vt:lpstr>
      <vt:lpstr>Review: STP Implementation</vt:lpstr>
      <vt:lpstr>PowerPoint 演示文稿</vt:lpstr>
      <vt:lpstr>Review: STP Tree Generation Process</vt:lpstr>
      <vt:lpstr>Review: STP Port State Transition</vt:lpstr>
      <vt:lpstr>PowerPoint 演示文稿</vt:lpstr>
      <vt:lpstr>Disadvantages of STP</vt:lpstr>
      <vt:lpstr>STP Dependency on Timers</vt:lpstr>
      <vt:lpstr>Slow STP Reconvergence</vt:lpstr>
      <vt:lpstr>STP Topology Change Mechanism</vt:lpstr>
      <vt:lpstr>PowerPoint 演示文稿</vt:lpstr>
      <vt:lpstr>RSTP Overview</vt:lpstr>
      <vt:lpstr>RSTP Application on a Campus Network</vt:lpstr>
      <vt:lpstr>PowerPoint 演示文稿</vt:lpstr>
      <vt:lpstr>Improvement 1: Port Role</vt:lpstr>
      <vt:lpstr>Improvement 2: Port States</vt:lpstr>
      <vt:lpstr>Improvement 3: Configuration BPDU  — RST BPDU</vt:lpstr>
      <vt:lpstr>Improvement 4: Configuration BPDU Processing (1)</vt:lpstr>
      <vt:lpstr>Improvement 4: Configuration BPDU Processing (2)</vt:lpstr>
      <vt:lpstr>Improvement 4: Configuration BPDU Processing (3)</vt:lpstr>
      <vt:lpstr>Improvement 5: Fast Convergence Mechanism (1)</vt:lpstr>
      <vt:lpstr>Improvement 5: Fast Convergence Mechanism (2)</vt:lpstr>
      <vt:lpstr>Improvement 5: Fast Convergence Mechanism (3)</vt:lpstr>
      <vt:lpstr>P/A Mechanism (1)</vt:lpstr>
      <vt:lpstr>P/A Mechanism (2)</vt:lpstr>
      <vt:lpstr>P/A Mechanism (3)</vt:lpstr>
      <vt:lpstr>Improvement 6: Topology Change Mechanism</vt:lpstr>
      <vt:lpstr>Improvement 7: Protection Functions (1)</vt:lpstr>
      <vt:lpstr>Improvement 7: Protection Functions (2)</vt:lpstr>
      <vt:lpstr>Improvement 7: Protection Functions (3)</vt:lpstr>
      <vt:lpstr>Improvement 7: Protection Functions (4)</vt:lpstr>
      <vt:lpstr>PowerPoint 演示文稿</vt:lpstr>
      <vt:lpstr>RSTP Topology Convergence Process (1)</vt:lpstr>
      <vt:lpstr>RSTP Topology Convergence Process (2)</vt:lpstr>
      <vt:lpstr>RSTP Topology Convergence Process (3)</vt:lpstr>
      <vt:lpstr>PowerPoint 演示文稿</vt:lpstr>
      <vt:lpstr>Basic RSTP Configuration Commands (1)</vt:lpstr>
      <vt:lpstr>Basic RSTP Configuration Commands (2)</vt:lpstr>
      <vt:lpstr>Basic RSTP Configuration Commands (3)</vt:lpstr>
      <vt:lpstr>RSTP Protection Configuration Commands (1)</vt:lpstr>
      <vt:lpstr>RSTP Protection Configuration Commands (2)</vt:lpstr>
      <vt:lpstr>Case: Basic RSTP Configuration (1)</vt:lpstr>
      <vt:lpstr>Case: Basic RSTP Configuration (2)</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hejunjianzjhw</cp:lastModifiedBy>
  <cp:revision>159</cp:revision>
  <dcterms:created xsi:type="dcterms:W3CDTF">2018-11-29T10:16:29Z</dcterms:created>
  <dcterms:modified xsi:type="dcterms:W3CDTF">2020-08-26T09:50:17Z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(3)oinAS+/AZ3OrHxuGB5Oyll3ObFFYdK1Q4/TA5EFkx1PdNLMVaOp9zvw05qVC+iymRVSGL5Bg
bOwhTwKFnP89F4rLy3oJWXXTPXG6vqQkKSO9woZNLKkR0ou9tHU2XpK6iLJnly5Yp6RyFHVb
MEZjLn8KjJD3bQO7OOzmlyyrRyLDP9eR0NCGD/IVIaqBSFpmTkDJRXExOprgPwNgEEpAaT2w
d/zId/iw/iiNSwky/V</vt:lpwstr>
  </property>
  <property fmtid="{D5CDD505-2E9C-101B-9397-08002B2CF9AE}" pid="3" name="_2015_ms_pID_7253431">
    <vt:lpwstr>Q6DC2yZkC9A1JadjPmbcWgmhIXZFx6diY+JOlyKUZZjo2/toPBpJmz
ubGNckeQrSQdBTQePIvw5OtotmTuw0jLQLliqijjic2xLU15NG9x83sJwEa98fNnQYCOqn3D
npW2nsBmPtO4TFNDDEQGTo/RCihQpX9uYA/4jwVf8zAz7HnFA747uJiuV44w8E8oUCsS67im
S4Bu3DgFgEt+2HlHEGt3GOinPzpw5eJSnQP7</vt:lpwstr>
  </property>
  <property fmtid="{D5CDD505-2E9C-101B-9397-08002B2CF9AE}" pid="4" name="_2015_ms_pID_7253432">
    <vt:lpwstr>jQ==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1598353232</vt:lpwstr>
  </property>
  <property fmtid="{D5CDD505-2E9C-101B-9397-08002B2CF9AE}" pid="9" name="ContentTypeId">
    <vt:lpwstr>0x01010002C5B4B712841F4C8A7AAEE2CD191271</vt:lpwstr>
  </property>
</Properties>
</file>